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4167" r:id="rId1"/>
  </p:sldMasterIdLst>
  <p:notesMasterIdLst>
    <p:notesMasterId r:id="rId13"/>
  </p:notesMasterIdLst>
  <p:handoutMasterIdLst>
    <p:handoutMasterId r:id="rId14"/>
  </p:handoutMasterIdLst>
  <p:sldIdLst>
    <p:sldId id="922" r:id="rId2"/>
    <p:sldId id="909" r:id="rId3"/>
    <p:sldId id="1020" r:id="rId4"/>
    <p:sldId id="1001" r:id="rId5"/>
    <p:sldId id="1005" r:id="rId6"/>
    <p:sldId id="1018" r:id="rId7"/>
    <p:sldId id="1002" r:id="rId8"/>
    <p:sldId id="1017" r:id="rId9"/>
    <p:sldId id="1025" r:id="rId10"/>
    <p:sldId id="999" r:id="rId11"/>
    <p:sldId id="1027" r:id="rId12"/>
  </p:sldIdLst>
  <p:sldSz cx="9144000" cy="5143500" type="screen16x9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imes" charset="0"/>
        <a:ea typeface="ＭＳ Ｐゴシック" charset="-128"/>
        <a:cs typeface="ＭＳ Ｐゴシック" charset="-128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imes" charset="0"/>
        <a:ea typeface="ＭＳ Ｐゴシック" charset="-128"/>
        <a:cs typeface="ＭＳ Ｐゴシック" charset="-128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imes" charset="0"/>
        <a:ea typeface="ＭＳ Ｐゴシック" charset="-128"/>
        <a:cs typeface="ＭＳ Ｐゴシック" charset="-128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imes" charset="0"/>
        <a:ea typeface="ＭＳ Ｐゴシック" charset="-128"/>
        <a:cs typeface="ＭＳ Ｐゴシック" charset="-128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imes" charset="0"/>
        <a:ea typeface="ＭＳ Ｐゴシック" charset="-128"/>
        <a:cs typeface="ＭＳ Ｐゴシック" charset="-128"/>
      </a:defRPr>
    </a:lvl5pPr>
    <a:lvl6pPr marL="2286000" algn="l" defTabSz="914400" rtl="0" eaLnBrk="1" latinLnBrk="0" hangingPunct="1">
      <a:defRPr sz="2400" b="1" kern="1200">
        <a:solidFill>
          <a:schemeClr val="tx1"/>
        </a:solidFill>
        <a:latin typeface="Times" charset="0"/>
        <a:ea typeface="ＭＳ Ｐゴシック" charset="-128"/>
        <a:cs typeface="ＭＳ Ｐゴシック" charset="-128"/>
      </a:defRPr>
    </a:lvl6pPr>
    <a:lvl7pPr marL="2743200" algn="l" defTabSz="914400" rtl="0" eaLnBrk="1" latinLnBrk="0" hangingPunct="1">
      <a:defRPr sz="2400" b="1" kern="1200">
        <a:solidFill>
          <a:schemeClr val="tx1"/>
        </a:solidFill>
        <a:latin typeface="Times" charset="0"/>
        <a:ea typeface="ＭＳ Ｐゴシック" charset="-128"/>
        <a:cs typeface="ＭＳ Ｐゴシック" charset="-128"/>
      </a:defRPr>
    </a:lvl7pPr>
    <a:lvl8pPr marL="3200400" algn="l" defTabSz="914400" rtl="0" eaLnBrk="1" latinLnBrk="0" hangingPunct="1">
      <a:defRPr sz="2400" b="1" kern="1200">
        <a:solidFill>
          <a:schemeClr val="tx1"/>
        </a:solidFill>
        <a:latin typeface="Times" charset="0"/>
        <a:ea typeface="ＭＳ Ｐゴシック" charset="-128"/>
        <a:cs typeface="ＭＳ Ｐゴシック" charset="-128"/>
      </a:defRPr>
    </a:lvl8pPr>
    <a:lvl9pPr marL="3657600" algn="l" defTabSz="914400" rtl="0" eaLnBrk="1" latinLnBrk="0" hangingPunct="1">
      <a:defRPr sz="2400" b="1" kern="1200">
        <a:solidFill>
          <a:schemeClr val="tx1"/>
        </a:solidFill>
        <a:latin typeface="Times" charset="0"/>
        <a:ea typeface="ＭＳ Ｐゴシック" charset="-128"/>
        <a:cs typeface="ＭＳ Ｐゴシック" charset="-128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9301C"/>
    <a:srgbClr val="500D12"/>
    <a:srgbClr val="BF4137"/>
    <a:srgbClr val="7923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582"/>
    <p:restoredTop sz="96327"/>
  </p:normalViewPr>
  <p:slideViewPr>
    <p:cSldViewPr snapToGrid="0">
      <p:cViewPr>
        <p:scale>
          <a:sx n="199" d="100"/>
          <a:sy n="199" d="100"/>
        </p:scale>
        <p:origin x="472" y="29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Times" pitchFamily="4" charset="0"/>
                <a:ea typeface="ＭＳ Ｐゴシック" pitchFamily="4" charset="-128"/>
                <a:cs typeface="ＭＳ Ｐゴシック" pitchFamily="4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cs typeface="+mn-cs"/>
              </a:defRPr>
            </a:lvl1pPr>
          </a:lstStyle>
          <a:p>
            <a:pPr>
              <a:defRPr/>
            </a:pPr>
            <a:fld id="{9F5B9D99-45DE-2A46-A740-F0019D5CDA05}" type="datetime1">
              <a:rPr lang="en-US" altLang="en-US"/>
              <a:pPr>
                <a:defRPr/>
              </a:pPr>
              <a:t>12/26/23</a:t>
            </a:fld>
            <a:endParaRPr lang="en-US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Times" pitchFamily="4" charset="0"/>
                <a:ea typeface="ＭＳ Ｐゴシック" pitchFamily="4" charset="-128"/>
                <a:cs typeface="ＭＳ Ｐゴシック" pitchFamily="4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cs typeface="+mn-cs"/>
              </a:defRPr>
            </a:lvl1pPr>
          </a:lstStyle>
          <a:p>
            <a:pPr>
              <a:defRPr/>
            </a:pPr>
            <a:fld id="{84B80DA9-24FD-7547-99CB-C84EF7CC938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 b="0">
                <a:latin typeface="Times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>
                <a:latin typeface="Times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5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 b="0">
                <a:latin typeface="Times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0">
                <a:cs typeface="+mn-cs"/>
              </a:defRPr>
            </a:lvl1pPr>
          </a:lstStyle>
          <a:p>
            <a:pPr>
              <a:defRPr/>
            </a:pPr>
            <a:fld id="{FBFE3043-18BE-354E-AA88-1232CD9B16C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ＭＳ Ｐゴシック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ＭＳ Ｐゴシック" charset="-128"/>
        <a:cs typeface="ＭＳ Ｐゴシック" charset="-128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ＭＳ Ｐゴシック" charset="-128"/>
        <a:cs typeface="ＭＳ Ｐゴシック" charset="-128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ＭＳ Ｐゴシック" charset="-128"/>
        <a:cs typeface="ＭＳ Ｐゴシック" charset="-128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ＭＳ Ｐゴシック" charset="-128"/>
        <a:cs typeface="ＭＳ Ｐゴシック" charset="-128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16386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16387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-128"/>
                <a:cs typeface="ＭＳ Ｐゴシック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-128"/>
                <a:cs typeface="ＭＳ Ｐゴシック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-128"/>
                <a:cs typeface="ＭＳ Ｐゴシック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-128"/>
                <a:cs typeface="ＭＳ Ｐゴシック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-128"/>
                <a:cs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-128"/>
                <a:cs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-128"/>
                <a:cs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-128"/>
                <a:cs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-128"/>
                <a:cs typeface="ＭＳ Ｐゴシック" charset="-128"/>
              </a:defRPr>
            </a:lvl9pPr>
          </a:lstStyle>
          <a:p>
            <a:fld id="{5FDCAA9E-74E6-E644-B169-2FC6D9A89D61}" type="slidenum">
              <a:rPr lang="en-US" altLang="en-US" sz="1200" b="0"/>
              <a:pPr/>
              <a:t>1</a:t>
            </a:fld>
            <a:endParaRPr lang="en-US" altLang="en-US" sz="1200" b="0"/>
          </a:p>
        </p:txBody>
      </p:sp>
    </p:spTree>
    <p:extLst>
      <p:ext uri="{BB962C8B-B14F-4D97-AF65-F5344CB8AC3E}">
        <p14:creationId xmlns:p14="http://schemas.microsoft.com/office/powerpoint/2010/main" val="15735274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Link to google doc notes for this slide: https://</a:t>
            </a:r>
            <a:r>
              <a:rPr lang="en-US" dirty="0" err="1"/>
              <a:t>docs.google.com</a:t>
            </a:r>
            <a:r>
              <a:rPr lang="en-US" dirty="0"/>
              <a:t>/document/d/1-AytKQWWtdxtmunhYLt3dXIW1EaZY46CszJtos_1k2I/</a:t>
            </a:r>
            <a:r>
              <a:rPr lang="en-US" dirty="0" err="1"/>
              <a:t>edit?usp</a:t>
            </a:r>
            <a:r>
              <a:rPr lang="en-US" dirty="0"/>
              <a:t>=sharing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BFE3043-18BE-354E-AA88-1232CD9B16C2}" type="slidenum">
              <a:rPr lang="en-US" altLang="en-US" smtClean="0"/>
              <a:pPr>
                <a:defRPr/>
              </a:pPr>
              <a:t>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763874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Link to google doc notes for this slide: https://</a:t>
            </a:r>
            <a:r>
              <a:rPr lang="en-US" dirty="0" err="1"/>
              <a:t>docs.google.com</a:t>
            </a:r>
            <a:r>
              <a:rPr lang="en-US" dirty="0"/>
              <a:t>/document/d/1-AytKQWWtdxtmunhYLt3dXIW1EaZY46CszJtos_1k2I/</a:t>
            </a:r>
            <a:r>
              <a:rPr lang="en-US" dirty="0" err="1"/>
              <a:t>edit?usp</a:t>
            </a:r>
            <a:r>
              <a:rPr lang="en-US" dirty="0"/>
              <a:t>=sharing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BFE3043-18BE-354E-AA88-1232CD9B16C2}" type="slidenum">
              <a:rPr lang="en-US" altLang="en-US" smtClean="0"/>
              <a:pPr>
                <a:defRPr/>
              </a:pPr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281138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3d modeling is the only way to comprehensively explain the variation that these plots display.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BFE3043-18BE-354E-AA88-1232CD9B16C2}" type="slidenum">
              <a:rPr lang="en-US" altLang="en-US" smtClean="0"/>
              <a:pPr>
                <a:defRPr/>
              </a:pPr>
              <a:t>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446679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3d modeling is the only way to comprehensively explain the variation that these plots display.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BFE3043-18BE-354E-AA88-1232CD9B16C2}" type="slidenum">
              <a:rPr lang="en-US" altLang="en-US" smtClean="0"/>
              <a:pPr>
                <a:defRPr/>
              </a:pPr>
              <a:t>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659145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Link to notes on this slide: https://</a:t>
            </a:r>
            <a:r>
              <a:rPr lang="en-US" dirty="0" err="1"/>
              <a:t>docs.google.com</a:t>
            </a:r>
            <a:r>
              <a:rPr lang="en-US" dirty="0"/>
              <a:t>/document/d/1-KSj7uKVtddcUxaWwvHDeW39Hq2xBfKef-PphbpWH5A/</a:t>
            </a:r>
            <a:r>
              <a:rPr lang="en-US" dirty="0" err="1"/>
              <a:t>edit?usp</a:t>
            </a:r>
            <a:r>
              <a:rPr lang="en-US" dirty="0"/>
              <a:t>=sharing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BFE3043-18BE-354E-AA88-1232CD9B16C2}" type="slidenum">
              <a:rPr lang="en-US" altLang="en-US" smtClean="0"/>
              <a:pPr>
                <a:defRPr/>
              </a:pPr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451918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3d modeling is the only way to comprehensively explain the variation that these plots display.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BFE3043-18BE-354E-AA88-1232CD9B16C2}" type="slidenum">
              <a:rPr lang="en-US" altLang="en-US" smtClean="0"/>
              <a:pPr>
                <a:defRPr/>
              </a:pPr>
              <a:t>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99199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3d modeling is the only way to comprehensively explain the variation that these plots display.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BFE3043-18BE-354E-AA88-1232CD9B16C2}" type="slidenum">
              <a:rPr lang="en-US" altLang="en-US" smtClean="0"/>
              <a:pPr>
                <a:defRPr/>
              </a:pPr>
              <a:t>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744364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-128"/>
                <a:cs typeface="ＭＳ Ｐゴシック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Times" charset="0"/>
                <a:ea typeface="ＭＳ Ｐゴシック" charset="-128"/>
                <a:cs typeface="ＭＳ Ｐゴシック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-128"/>
                <a:cs typeface="ＭＳ Ｐゴシック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-128"/>
                <a:cs typeface="ＭＳ Ｐゴシック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-128"/>
                <a:cs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-128"/>
                <a:cs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-128"/>
                <a:cs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-128"/>
                <a:cs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-128"/>
                <a:cs typeface="ＭＳ Ｐゴシック" charset="-128"/>
              </a:defRPr>
            </a:lvl9pPr>
          </a:lstStyle>
          <a:p>
            <a:fld id="{A7171AD1-6F84-2D4D-BAB6-77C694C8323C}" type="slidenum">
              <a:rPr lang="en-US" altLang="en-US" sz="1200" b="0">
                <a:latin typeface="Arial" panose="020B0604020202020204" pitchFamily="34" charset="0"/>
              </a:rPr>
              <a:pPr/>
              <a:t>10</a:t>
            </a:fld>
            <a:endParaRPr lang="en-US" altLang="en-US" sz="1200" b="0" dirty="0">
              <a:latin typeface="Arial" panose="020B0604020202020204" pitchFamily="34" charset="0"/>
            </a:endParaRPr>
          </a:p>
        </p:txBody>
      </p:sp>
      <p:sp>
        <p:nvSpPr>
          <p:cNvPr id="46082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</p:spPr>
      </p:sp>
      <p:sp>
        <p:nvSpPr>
          <p:cNvPr id="46083" name="Rectangle 1027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2188721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53036708"/>
      </p:ext>
    </p:extLst>
  </p:cSld>
  <p:clrMapOvr>
    <a:masterClrMapping/>
  </p:clrMapOvr>
  <p:transition spd="slow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458762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4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4"/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66030" y="98821"/>
            <a:ext cx="501770" cy="4155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5"/>
          <p:cNvSpPr txBox="1">
            <a:spLocks noChangeArrowheads="1"/>
          </p:cNvSpPr>
          <p:nvPr userDrawn="1"/>
        </p:nvSpPr>
        <p:spPr bwMode="auto">
          <a:xfrm>
            <a:off x="6311294" y="98821"/>
            <a:ext cx="213231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000" b="1" i="0" dirty="0">
                <a:solidFill>
                  <a:schemeClr val="bg1"/>
                </a:solidFill>
                <a:latin typeface="Arial Narrow" panose="020B0604020202020204" pitchFamily="34" charset="0"/>
                <a:ea typeface="Helvetica Neue Thin" charset="0"/>
                <a:cs typeface="Arial Narrow" panose="020B0604020202020204" pitchFamily="34" charset="0"/>
              </a:rPr>
              <a:t>Direct Imaging of Solar System Planets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1000" b="0" i="0" dirty="0">
                <a:solidFill>
                  <a:schemeClr val="bg1"/>
                </a:solidFill>
                <a:latin typeface="Arial Narrow" panose="020B0604020202020204" pitchFamily="34" charset="0"/>
                <a:ea typeface="Helvetica Neue Thin" charset="0"/>
                <a:cs typeface="Arial Narrow" panose="020B0604020202020204" pitchFamily="34" charset="0"/>
              </a:rPr>
              <a:t> </a:t>
            </a:r>
            <a:r>
              <a:rPr lang="en-US" altLang="en-US" sz="1000" b="0" i="0" baseline="0" dirty="0">
                <a:solidFill>
                  <a:schemeClr val="bg1"/>
                </a:solidFill>
                <a:latin typeface="Arial Narrow" panose="020B0604020202020204" pitchFamily="34" charset="0"/>
                <a:ea typeface="Helvetica Neue Thin" charset="0"/>
                <a:cs typeface="Arial Narrow" panose="020B0604020202020204" pitchFamily="34" charset="0"/>
              </a:rPr>
              <a:t>Payne et al. 2023, AAS</a:t>
            </a:r>
            <a:endParaRPr lang="en-US" altLang="en-US" sz="1000" b="0" i="0" dirty="0">
              <a:solidFill>
                <a:schemeClr val="bg1"/>
              </a:solidFill>
              <a:latin typeface="Arial Narrow" panose="020B0604020202020204" pitchFamily="34" charset="0"/>
              <a:ea typeface="Helvetica Neue Thin" charset="0"/>
              <a:cs typeface="Arial Narrow" panose="020B0604020202020204" pitchFamily="34" charset="0"/>
            </a:endParaRPr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8458200" y="88050"/>
            <a:ext cx="0" cy="4263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4764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09" r:id="rId1"/>
    <p:sldLayoutId id="2147484210" r:id="rId2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gi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jp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gif"/><Relationship Id="rId3" Type="http://schemas.openxmlformats.org/officeDocument/2006/relationships/image" Target="../media/image1.jpeg"/><Relationship Id="rId7" Type="http://schemas.openxmlformats.org/officeDocument/2006/relationships/image" Target="../media/image18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emf"/><Relationship Id="rId5" Type="http://schemas.openxmlformats.org/officeDocument/2006/relationships/image" Target="../media/image16.png"/><Relationship Id="rId4" Type="http://schemas.openxmlformats.org/officeDocument/2006/relationships/image" Target="../media/image15.gif"/><Relationship Id="rId9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.jpe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gif"/><Relationship Id="rId5" Type="http://schemas.openxmlformats.org/officeDocument/2006/relationships/image" Target="../media/image23.png"/><Relationship Id="rId4" Type="http://schemas.openxmlformats.org/officeDocument/2006/relationships/image" Target="../media/image22.gif"/><Relationship Id="rId9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g"/><Relationship Id="rId3" Type="http://schemas.openxmlformats.org/officeDocument/2006/relationships/image" Target="../media/image1.jpe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g"/><Relationship Id="rId3" Type="http://schemas.openxmlformats.org/officeDocument/2006/relationships/image" Target="../media/image1.jpe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13.png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AF9FC3C-9DE4-CE4D-AD7C-08BCE2EAF8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788"/>
            <a:ext cx="9144000" cy="5143500"/>
          </a:xfrm>
          <a:prstGeom prst="rect">
            <a:avLst/>
          </a:prstGeom>
        </p:spPr>
      </p:pic>
      <p:pic>
        <p:nvPicPr>
          <p:cNvPr id="15363" name="Picture 4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82000" y="98821"/>
            <a:ext cx="685800" cy="5679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4" name="TextBox 5"/>
          <p:cNvSpPr txBox="1">
            <a:spLocks noChangeArrowheads="1"/>
          </p:cNvSpPr>
          <p:nvPr/>
        </p:nvSpPr>
        <p:spPr bwMode="auto">
          <a:xfrm>
            <a:off x="6248400" y="187388"/>
            <a:ext cx="1928605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050" b="0" dirty="0">
                <a:solidFill>
                  <a:schemeClr val="bg1"/>
                </a:solidFill>
                <a:latin typeface="Arial" panose="020B0604020202020204" pitchFamily="34" charset="0"/>
                <a:ea typeface="Helvetica Neue Thin" charset="0"/>
                <a:cs typeface="Arial" panose="020B0604020202020204" pitchFamily="34" charset="0"/>
              </a:rPr>
              <a:t>National Aeronautics and</a:t>
            </a:r>
          </a:p>
          <a:p>
            <a:pPr algn="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050" b="0" dirty="0">
                <a:solidFill>
                  <a:schemeClr val="bg1"/>
                </a:solidFill>
                <a:latin typeface="Arial" panose="020B0604020202020204" pitchFamily="34" charset="0"/>
                <a:ea typeface="Helvetica Neue Thin" charset="0"/>
                <a:cs typeface="Arial" panose="020B0604020202020204" pitchFamily="34" charset="0"/>
              </a:rPr>
              <a:t>Space Administration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8233688" y="151668"/>
            <a:ext cx="0" cy="4976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3"/>
          <p:cNvSpPr>
            <a:spLocks noChangeArrowheads="1"/>
          </p:cNvSpPr>
          <p:nvPr/>
        </p:nvSpPr>
        <p:spPr bwMode="auto">
          <a:xfrm>
            <a:off x="169860" y="2266950"/>
            <a:ext cx="8974140" cy="26161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</a:defRPr>
            </a:lvl1pPr>
            <a:lvl2pPr marL="37931725" indent="-37474525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rgbClr val="00FF00"/>
              </a:buClr>
              <a:buNone/>
            </a:pPr>
            <a:r>
              <a:rPr lang="en-US" altLang="en-US" dirty="0">
                <a:solidFill>
                  <a:schemeClr val="bg1"/>
                </a:solidFill>
                <a:latin typeface="Arial Narrow" panose="020B0604020202020204" pitchFamily="34" charset="0"/>
                <a:ea typeface="HELVETICA NEUE CONDENSED" panose="02000503000000020004" pitchFamily="2" charset="0"/>
                <a:cs typeface="Arial Narrow" panose="020B0604020202020204" pitchFamily="34" charset="0"/>
              </a:rPr>
              <a:t>Modeling Solar System Objects </a:t>
            </a:r>
            <a:r>
              <a:rPr lang="en-US" altLang="en-US" b="0" dirty="0">
                <a:solidFill>
                  <a:schemeClr val="bg1"/>
                </a:solidFill>
                <a:latin typeface="Arial Narrow" panose="020B0604020202020204" pitchFamily="34" charset="0"/>
                <a:ea typeface="HELVETICA NEUE CONDENSED" panose="02000503000000020004" pitchFamily="2" charset="0"/>
                <a:cs typeface="Arial Narrow" panose="020B0604020202020204" pitchFamily="34" charset="0"/>
              </a:rPr>
              <a:t>driven by Comparative Planetology and Exoplanetary Observation</a:t>
            </a:r>
            <a:r>
              <a:rPr lang="en-US" altLang="en-US" dirty="0">
                <a:solidFill>
                  <a:schemeClr val="bg1"/>
                </a:solidFill>
                <a:latin typeface="Arial Narrow" panose="020B0604020202020204" pitchFamily="34" charset="0"/>
                <a:ea typeface="HELVETICA NEUE CONDENSED" panose="02000503000000020004" pitchFamily="2" charset="0"/>
                <a:cs typeface="Arial Narrow" panose="020B0604020202020204" pitchFamily="34" charset="0"/>
              </a:rPr>
              <a:t>s</a:t>
            </a:r>
            <a:endParaRPr lang="en-US" altLang="en-US" dirty="0">
              <a:solidFill>
                <a:schemeClr val="bg1"/>
              </a:solidFill>
              <a:latin typeface="Arial Narrow" panose="020B0604020202020204" pitchFamily="34" charset="0"/>
              <a:ea typeface="Helvetica Neue Thin" charset="0"/>
              <a:cs typeface="Arial Narrow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rgbClr val="00FF00"/>
              </a:buClr>
              <a:buNone/>
            </a:pPr>
            <a:endParaRPr lang="en-US" altLang="en-US" sz="1800" b="0" dirty="0">
              <a:solidFill>
                <a:schemeClr val="bg1"/>
              </a:solidFill>
              <a:latin typeface="Arial Narrow" panose="020B0604020202020204" pitchFamily="34" charset="0"/>
              <a:ea typeface="Helvetica Neue Thin" charset="0"/>
              <a:cs typeface="Arial Narrow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rgbClr val="00FF00"/>
              </a:buClr>
              <a:buNone/>
            </a:pPr>
            <a:r>
              <a:rPr lang="en-US" altLang="en-US" sz="1800" b="0" dirty="0">
                <a:solidFill>
                  <a:schemeClr val="bg1"/>
                </a:solidFill>
                <a:latin typeface="Arial Narrow" panose="020B0604020202020204" pitchFamily="34" charset="0"/>
                <a:ea typeface="Helvetica Neue Thin" charset="0"/>
                <a:cs typeface="Arial Narrow" panose="020B0604020202020204" pitchFamily="34" charset="0"/>
              </a:rPr>
              <a:t>Allison Payne, </a:t>
            </a:r>
            <a:r>
              <a:rPr lang="en-US" altLang="en-US" sz="1800" b="0" dirty="0" err="1">
                <a:solidFill>
                  <a:schemeClr val="bg1"/>
                </a:solidFill>
                <a:latin typeface="Arial Narrow" panose="020B0604020202020204" pitchFamily="34" charset="0"/>
                <a:ea typeface="Helvetica Neue Thin" charset="0"/>
                <a:cs typeface="Arial Narrow" panose="020B0604020202020204" pitchFamily="34" charset="0"/>
              </a:rPr>
              <a:t>Gerónimo</a:t>
            </a:r>
            <a:r>
              <a:rPr lang="en-US" altLang="en-US" sz="1800" b="0" dirty="0">
                <a:solidFill>
                  <a:schemeClr val="bg1"/>
                </a:solidFill>
                <a:latin typeface="Arial Narrow" panose="020B0604020202020204" pitchFamily="34" charset="0"/>
                <a:ea typeface="Helvetica Neue Thin" charset="0"/>
                <a:cs typeface="Arial Narrow" panose="020B0604020202020204" pitchFamily="34" charset="0"/>
              </a:rPr>
              <a:t> Villanueva, Vincent </a:t>
            </a:r>
            <a:r>
              <a:rPr lang="en-US" altLang="en-US" sz="1800" b="0" dirty="0" err="1">
                <a:solidFill>
                  <a:schemeClr val="bg1"/>
                </a:solidFill>
                <a:latin typeface="Arial Narrow" panose="020B0604020202020204" pitchFamily="34" charset="0"/>
                <a:ea typeface="Helvetica Neue Thin" charset="0"/>
                <a:cs typeface="Arial Narrow" panose="020B0604020202020204" pitchFamily="34" charset="0"/>
              </a:rPr>
              <a:t>Kofman</a:t>
            </a:r>
            <a:r>
              <a:rPr lang="en-US" altLang="en-US" sz="1800" b="0" dirty="0">
                <a:solidFill>
                  <a:schemeClr val="bg1"/>
                </a:solidFill>
                <a:latin typeface="Arial Narrow" panose="020B0604020202020204" pitchFamily="34" charset="0"/>
                <a:ea typeface="Helvetica Neue Thin" charset="0"/>
                <a:cs typeface="Arial Narrow" panose="020B0604020202020204" pitchFamily="34" charset="0"/>
              </a:rPr>
              <a:t>, Thomas </a:t>
            </a:r>
            <a:r>
              <a:rPr lang="en-US" altLang="en-US" sz="1800" b="0" dirty="0" err="1">
                <a:solidFill>
                  <a:schemeClr val="bg1"/>
                </a:solidFill>
                <a:latin typeface="Arial Narrow" panose="020B0604020202020204" pitchFamily="34" charset="0"/>
                <a:ea typeface="Helvetica Neue Thin" charset="0"/>
                <a:cs typeface="Arial Narrow" panose="020B0604020202020204" pitchFamily="34" charset="0"/>
              </a:rPr>
              <a:t>Fauchez</a:t>
            </a:r>
            <a:endParaRPr lang="en-US" altLang="en-US" sz="1800" b="0" dirty="0">
              <a:solidFill>
                <a:schemeClr val="bg1"/>
              </a:solidFill>
              <a:latin typeface="Arial Narrow" panose="020B0604020202020204" pitchFamily="34" charset="0"/>
              <a:ea typeface="Helvetica Neue Thin" charset="0"/>
              <a:cs typeface="Arial Narrow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rgbClr val="00FF00"/>
              </a:buClr>
              <a:buNone/>
            </a:pPr>
            <a:endParaRPr lang="en-US" altLang="en-US" sz="1800" b="0" dirty="0">
              <a:solidFill>
                <a:schemeClr val="bg1"/>
              </a:solidFill>
              <a:latin typeface="Arial Narrow" panose="020B0604020202020204" pitchFamily="34" charset="0"/>
              <a:ea typeface="Helvetica Neue Thin" charset="0"/>
              <a:cs typeface="Arial Narrow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rgbClr val="00FF00"/>
              </a:buClr>
              <a:buNone/>
            </a:pPr>
            <a:r>
              <a:rPr lang="en-US" altLang="en-US" sz="1800" b="0" dirty="0">
                <a:solidFill>
                  <a:schemeClr val="bg1"/>
                </a:solidFill>
                <a:latin typeface="Arial Narrow" panose="020B0604020202020204" pitchFamily="34" charset="0"/>
                <a:ea typeface="Helvetica Neue Thin" charset="0"/>
                <a:cs typeface="Arial Narrow" panose="020B0604020202020204" pitchFamily="34" charset="0"/>
              </a:rPr>
              <a:t>NASA Goddard Space Flight Center</a:t>
            </a:r>
          </a:p>
          <a:p>
            <a:pPr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rgbClr val="00FF00"/>
              </a:buClr>
              <a:buNone/>
            </a:pPr>
            <a:r>
              <a:rPr lang="en-US" altLang="en-US" sz="1800" b="0" dirty="0">
                <a:solidFill>
                  <a:schemeClr val="bg1"/>
                </a:solidFill>
                <a:latin typeface="Arial Narrow" panose="020B0604020202020204" pitchFamily="34" charset="0"/>
                <a:ea typeface="Helvetica Neue Thin" charset="0"/>
                <a:cs typeface="Arial Narrow" panose="020B0604020202020204" pitchFamily="34" charset="0"/>
              </a:rPr>
              <a:t>CRESST/University of Maryland</a:t>
            </a:r>
          </a:p>
          <a:p>
            <a:pPr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rgbClr val="00FF00"/>
              </a:buClr>
              <a:buNone/>
            </a:pPr>
            <a:r>
              <a:rPr lang="en-US" altLang="en-US" sz="1800" b="0" dirty="0">
                <a:solidFill>
                  <a:schemeClr val="bg1"/>
                </a:solidFill>
                <a:latin typeface="Arial Narrow" panose="020B0604020202020204" pitchFamily="34" charset="0"/>
                <a:ea typeface="Helvetica Neue Thin" charset="0"/>
                <a:cs typeface="Arial Narrow" panose="020B0604020202020204" pitchFamily="34" charset="0"/>
              </a:rPr>
              <a:t>Greenbelt, MD, USA</a:t>
            </a:r>
          </a:p>
        </p:txBody>
      </p:sp>
    </p:spTree>
    <p:extLst>
      <p:ext uri="{BB962C8B-B14F-4D97-AF65-F5344CB8AC3E}">
        <p14:creationId xmlns:p14="http://schemas.microsoft.com/office/powerpoint/2010/main" val="4004069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39AFA0E-F0D2-3E45-99BF-A4D6D4F968CE}"/>
              </a:ext>
            </a:extLst>
          </p:cNvPr>
          <p:cNvSpPr/>
          <p:nvPr/>
        </p:nvSpPr>
        <p:spPr>
          <a:xfrm>
            <a:off x="8467" y="4400550"/>
            <a:ext cx="9135533" cy="742950"/>
          </a:xfrm>
          <a:prstGeom prst="rect">
            <a:avLst/>
          </a:prstGeom>
          <a:gradFill>
            <a:gsLst>
              <a:gs pos="100000">
                <a:schemeClr val="tx1">
                  <a:alpha val="0"/>
                </a:schemeClr>
              </a:gs>
              <a:gs pos="1000">
                <a:schemeClr val="accent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63EACF9-A734-A141-B92A-6F124EDADC12}"/>
              </a:ext>
            </a:extLst>
          </p:cNvPr>
          <p:cNvSpPr/>
          <p:nvPr/>
        </p:nvSpPr>
        <p:spPr>
          <a:xfrm>
            <a:off x="152400" y="4476750"/>
            <a:ext cx="59436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1600" b="0" dirty="0">
                <a:solidFill>
                  <a:schemeClr val="bg1"/>
                </a:solidFill>
                <a:latin typeface="Arial Narrow" panose="020B0604020202020204" pitchFamily="34" charset="0"/>
                <a:ea typeface="Helvetica Neue Condensed" panose="02000503000000020004" pitchFamily="2" charset="0"/>
                <a:cs typeface="Arial Narrow" panose="020B0604020202020204" pitchFamily="34" charset="0"/>
              </a:rPr>
              <a:t>NASA’s PSG Tool: </a:t>
            </a:r>
            <a:r>
              <a:rPr lang="en-US" altLang="en-US" sz="1600" b="0" dirty="0" err="1">
                <a:solidFill>
                  <a:srgbClr val="00B0F0"/>
                </a:solidFill>
                <a:latin typeface="Arial Narrow" panose="020B0604020202020204" pitchFamily="34" charset="0"/>
                <a:ea typeface="Helvetica Neue Condensed" panose="02000503000000020004" pitchFamily="2" charset="0"/>
                <a:cs typeface="Arial Narrow" panose="020B0604020202020204" pitchFamily="34" charset="0"/>
              </a:rPr>
              <a:t>psg.gsfc.nasa.gov</a:t>
            </a:r>
            <a:endParaRPr lang="en-US" altLang="en-US" sz="1600" b="0" dirty="0">
              <a:solidFill>
                <a:srgbClr val="00B0F0"/>
              </a:solidFill>
              <a:latin typeface="Arial Narrow" panose="020B0604020202020204" pitchFamily="34" charset="0"/>
              <a:ea typeface="Helvetica Neue Condensed" panose="02000503000000020004" pitchFamily="2" charset="0"/>
              <a:cs typeface="Arial Narrow" panose="020B0604020202020204" pitchFamily="34" charset="0"/>
            </a:endParaRPr>
          </a:p>
          <a:p>
            <a:r>
              <a:rPr lang="en-US" altLang="en-US" sz="1600" b="0" dirty="0">
                <a:solidFill>
                  <a:schemeClr val="bg1"/>
                </a:solidFill>
                <a:latin typeface="Arial Narrow" panose="020B0604020202020204" pitchFamily="34" charset="0"/>
                <a:ea typeface="Helvetica Neue Condensed" panose="02000503000000020004" pitchFamily="2" charset="0"/>
                <a:cs typeface="Arial Narrow" panose="020B0604020202020204" pitchFamily="34" charset="0"/>
              </a:rPr>
              <a:t>Modeling scripts: </a:t>
            </a:r>
            <a:r>
              <a:rPr lang="en-US" altLang="en-US" sz="1600" b="0" dirty="0" err="1">
                <a:solidFill>
                  <a:srgbClr val="00B0F0"/>
                </a:solidFill>
                <a:latin typeface="Arial Narrow" panose="020B0604020202020204" pitchFamily="34" charset="0"/>
                <a:ea typeface="Helvetica Neue Condensed" panose="02000503000000020004" pitchFamily="2" charset="0"/>
                <a:cs typeface="Arial Narrow" panose="020B0604020202020204" pitchFamily="34" charset="0"/>
              </a:rPr>
              <a:t>github.com</a:t>
            </a:r>
            <a:r>
              <a:rPr lang="en-US" altLang="en-US" sz="1600" b="0" dirty="0">
                <a:solidFill>
                  <a:srgbClr val="00B0F0"/>
                </a:solidFill>
                <a:latin typeface="Arial Narrow" panose="020B0604020202020204" pitchFamily="34" charset="0"/>
                <a:ea typeface="Helvetica Neue Condensed" panose="02000503000000020004" pitchFamily="2" charset="0"/>
                <a:cs typeface="Arial Narrow" panose="020B0604020202020204" pitchFamily="34" charset="0"/>
              </a:rPr>
              <a:t>/</a:t>
            </a:r>
            <a:r>
              <a:rPr lang="en-US" altLang="en-US" sz="1600" b="0" dirty="0" err="1">
                <a:solidFill>
                  <a:srgbClr val="00B0F0"/>
                </a:solidFill>
                <a:latin typeface="Arial Narrow" panose="020B0604020202020204" pitchFamily="34" charset="0"/>
                <a:ea typeface="Helvetica Neue Condensed" panose="02000503000000020004" pitchFamily="2" charset="0"/>
                <a:cs typeface="Arial Narrow" panose="020B0604020202020204" pitchFamily="34" charset="0"/>
              </a:rPr>
              <a:t>nasapsg</a:t>
            </a:r>
            <a:endParaRPr lang="en-US" altLang="en-US" sz="1600" b="0" u="sng" dirty="0">
              <a:solidFill>
                <a:srgbClr val="00B0F0"/>
              </a:solidFill>
              <a:latin typeface="Arial Narrow" panose="020B0604020202020204" pitchFamily="34" charset="0"/>
              <a:ea typeface="Helvetica Neue Thin" panose="020B0403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5" name="Text Box 2">
            <a:extLst>
              <a:ext uri="{FF2B5EF4-FFF2-40B4-BE49-F238E27FC236}">
                <a16:creationId xmlns:a16="http://schemas.microsoft.com/office/drawing/2014/main" id="{7EE845D8-9944-6943-A393-816316E72B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76801" y="1640713"/>
            <a:ext cx="4267200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57200" indent="-457200"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</a:defRPr>
            </a:lvl1pPr>
            <a:lvl2pPr marL="37931725" indent="-37474525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ct val="0"/>
              </a:spcBef>
              <a:buFont typeface="Times" charset="0"/>
              <a:buNone/>
            </a:pPr>
            <a:r>
              <a:rPr lang="en-US" altLang="en-US" dirty="0">
                <a:solidFill>
                  <a:schemeClr val="bg1"/>
                </a:solidFill>
                <a:latin typeface="Arial Narrow" panose="020B0604020202020204" pitchFamily="34" charset="0"/>
                <a:ea typeface="Helvetica Neue Condensed" panose="02000503000000020004" pitchFamily="2" charset="0"/>
                <a:cs typeface="Arial Narrow" panose="020B0604020202020204" pitchFamily="34" charset="0"/>
              </a:rPr>
              <a:t>Thank you! </a:t>
            </a:r>
          </a:p>
          <a:p>
            <a:pPr marL="0" indent="0" algn="ctr">
              <a:lnSpc>
                <a:spcPct val="100000"/>
              </a:lnSpc>
              <a:spcBef>
                <a:spcPct val="0"/>
              </a:spcBef>
              <a:buFont typeface="Times" charset="0"/>
              <a:buNone/>
            </a:pPr>
            <a:r>
              <a:rPr lang="en-US" altLang="en-US" dirty="0">
                <a:solidFill>
                  <a:schemeClr val="bg1"/>
                </a:solidFill>
                <a:latin typeface="Arial Narrow" panose="020B0604020202020204" pitchFamily="34" charset="0"/>
                <a:ea typeface="Helvetica Neue Condensed" panose="02000503000000020004" pitchFamily="2" charset="0"/>
                <a:cs typeface="Arial Narrow" panose="020B0604020202020204" pitchFamily="34" charset="0"/>
              </a:rPr>
              <a:t>Exciting new frontiers on exoplanetary research!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24F43F-2EAD-DCAE-F19C-ED308AFD56F9}"/>
              </a:ext>
            </a:extLst>
          </p:cNvPr>
          <p:cNvSpPr txBox="1"/>
          <p:nvPr/>
        </p:nvSpPr>
        <p:spPr>
          <a:xfrm>
            <a:off x="573979" y="625050"/>
            <a:ext cx="369322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0" i="1" u="sng" dirty="0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Future Goals</a:t>
            </a:r>
          </a:p>
          <a:p>
            <a:endParaRPr lang="en-US" dirty="0"/>
          </a:p>
          <a:p>
            <a:pPr>
              <a:buClr>
                <a:srgbClr val="0070C0"/>
              </a:buClr>
            </a:pPr>
            <a:r>
              <a:rPr lang="en-US" sz="2400" b="0" i="1" dirty="0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Expand Study to include Venus &amp; Jupiter with state-of-the-art GCMs</a:t>
            </a:r>
          </a:p>
          <a:p>
            <a:pPr marL="457200" indent="-457200">
              <a:buClr>
                <a:srgbClr val="0070C0"/>
              </a:buClr>
              <a:buFont typeface="Arial" panose="020B0604020202020204" pitchFamily="34" charset="0"/>
              <a:buChar char="•"/>
            </a:pPr>
            <a:endParaRPr lang="en-US" sz="2400" b="0" i="1" dirty="0">
              <a:solidFill>
                <a:schemeClr val="bg1"/>
              </a:solidFill>
              <a:latin typeface="Arial Narrow" panose="020B0604020202020204" pitchFamily="34" charset="0"/>
              <a:cs typeface="Arial Narrow" panose="020B0604020202020204" pitchFamily="34" charset="0"/>
            </a:endParaRPr>
          </a:p>
          <a:p>
            <a:pPr>
              <a:buClr>
                <a:srgbClr val="0070C0"/>
              </a:buClr>
            </a:pPr>
            <a:r>
              <a:rPr lang="en-US" sz="2400" b="0" i="1" dirty="0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Enhance the SNR data by refining analysis techniques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8040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>
        <p:fade/>
      </p:transition>
    </mc:Choice>
    <mc:Fallback>
      <p:transition spd="med" advClick="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70BE6C6-37F3-3D94-11E0-3DC796116A62}"/>
              </a:ext>
            </a:extLst>
          </p:cNvPr>
          <p:cNvSpPr txBox="1"/>
          <p:nvPr/>
        </p:nvSpPr>
        <p:spPr>
          <a:xfrm>
            <a:off x="582168" y="1410462"/>
            <a:ext cx="8269224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rgbClr val="0070C0"/>
              </a:buClr>
              <a:buFont typeface="Arial" panose="020B0604020202020204" pitchFamily="34" charset="0"/>
              <a:buChar char="•"/>
            </a:pPr>
            <a:r>
              <a:rPr lang="en-US" sz="2800" b="0" i="1" dirty="0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Does 3D modelling </a:t>
            </a:r>
            <a:r>
              <a:rPr lang="en-US" sz="2800" b="0" i="1" u="sng" dirty="0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substantially impact</a:t>
            </a:r>
            <a:r>
              <a:rPr lang="en-US" sz="2800" b="0" i="1" dirty="0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 the intensity of expected signatures?</a:t>
            </a:r>
          </a:p>
          <a:p>
            <a:pPr marL="457200" indent="-457200">
              <a:buClr>
                <a:srgbClr val="0070C0"/>
              </a:buClr>
              <a:buFont typeface="Arial" panose="020B0604020202020204" pitchFamily="34" charset="0"/>
              <a:buChar char="•"/>
            </a:pPr>
            <a:endParaRPr lang="en-US" sz="2800" b="0" i="1" dirty="0">
              <a:solidFill>
                <a:schemeClr val="bg1"/>
              </a:solidFill>
              <a:latin typeface="Arial Narrow" panose="020B0604020202020204" pitchFamily="34" charset="0"/>
              <a:cs typeface="Arial Narrow" panose="020B0604020202020204" pitchFamily="34" charset="0"/>
            </a:endParaRPr>
          </a:p>
          <a:p>
            <a:pPr marL="457200" indent="-457200">
              <a:buClr>
                <a:srgbClr val="0070C0"/>
              </a:buClr>
              <a:buFont typeface="Arial" panose="020B0604020202020204" pitchFamily="34" charset="0"/>
              <a:buChar char="•"/>
            </a:pPr>
            <a:r>
              <a:rPr lang="en-US" sz="2800" b="0" i="1" dirty="0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Do </a:t>
            </a:r>
            <a:r>
              <a:rPr lang="en-US" sz="2800" b="0" i="1" u="sng" dirty="0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short term</a:t>
            </a:r>
            <a:r>
              <a:rPr lang="en-US" sz="2800" b="0" i="1" dirty="0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 diurnal variations &amp; the surface composition impact the reflectance spectrum?</a:t>
            </a:r>
          </a:p>
          <a:p>
            <a:pPr marL="457200" indent="-457200">
              <a:buClr>
                <a:srgbClr val="0070C0"/>
              </a:buClr>
              <a:buFont typeface="Arial" panose="020B0604020202020204" pitchFamily="34" charset="0"/>
              <a:buChar char="•"/>
            </a:pPr>
            <a:endParaRPr lang="en-US" sz="2800" b="0" i="1" dirty="0">
              <a:solidFill>
                <a:schemeClr val="bg1"/>
              </a:solidFill>
              <a:latin typeface="Arial Narrow" panose="020B0604020202020204" pitchFamily="34" charset="0"/>
              <a:cs typeface="Arial Narrow" panose="020B0604020202020204" pitchFamily="34" charset="0"/>
            </a:endParaRPr>
          </a:p>
          <a:p>
            <a:pPr marL="457200" indent="-457200">
              <a:buClr>
                <a:srgbClr val="0070C0"/>
              </a:buClr>
              <a:buFont typeface="Arial" panose="020B0604020202020204" pitchFamily="34" charset="0"/>
              <a:buChar char="•"/>
            </a:pPr>
            <a:r>
              <a:rPr lang="en-US" sz="3200" i="1" dirty="0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Why do we value 3d modeling techniques?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2B01BC-DFB1-F849-7F85-49F60B6D7F65}"/>
              </a:ext>
            </a:extLst>
          </p:cNvPr>
          <p:cNvSpPr txBox="1"/>
          <p:nvPr/>
        </p:nvSpPr>
        <p:spPr>
          <a:xfrm>
            <a:off x="2055876" y="210312"/>
            <a:ext cx="26609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1" u="sng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Conclusion</a:t>
            </a:r>
          </a:p>
        </p:txBody>
      </p:sp>
    </p:spTree>
    <p:extLst>
      <p:ext uri="{BB962C8B-B14F-4D97-AF65-F5344CB8AC3E}">
        <p14:creationId xmlns:p14="http://schemas.microsoft.com/office/powerpoint/2010/main" val="25326973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9FEB115E-5214-2932-CD8E-09ED669BCCE1}"/>
              </a:ext>
            </a:extLst>
          </p:cNvPr>
          <p:cNvSpPr/>
          <p:nvPr/>
        </p:nvSpPr>
        <p:spPr>
          <a:xfrm>
            <a:off x="2692826" y="454065"/>
            <a:ext cx="3457464" cy="4571999"/>
          </a:xfrm>
          <a:prstGeom prst="roundRect">
            <a:avLst>
              <a:gd name="adj" fmla="val 3851"/>
            </a:avLst>
          </a:prstGeom>
          <a:gradFill>
            <a:gsLst>
              <a:gs pos="44000">
                <a:schemeClr val="tx1"/>
              </a:gs>
              <a:gs pos="0">
                <a:schemeClr val="tx1">
                  <a:alpha val="0"/>
                </a:schemeClr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  <a:ln w="285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7094976-919A-C380-4490-86B6B9B4ED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42" t="2648" r="2725" b="2358"/>
          <a:stretch/>
        </p:blipFill>
        <p:spPr>
          <a:xfrm>
            <a:off x="3276600" y="2526207"/>
            <a:ext cx="2237888" cy="2255343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33CE5ED7-84C0-AD7C-8F14-9EAD72E55E25}"/>
              </a:ext>
            </a:extLst>
          </p:cNvPr>
          <p:cNvGrpSpPr/>
          <p:nvPr/>
        </p:nvGrpSpPr>
        <p:grpSpPr>
          <a:xfrm>
            <a:off x="6208672" y="438150"/>
            <a:ext cx="2823594" cy="4571999"/>
            <a:chOff x="6208672" y="438150"/>
            <a:chExt cx="2823594" cy="4571999"/>
          </a:xfrm>
        </p:grpSpPr>
        <p:sp>
          <p:nvSpPr>
            <p:cNvPr id="23" name="Rounded Rectangle 22">
              <a:extLst>
                <a:ext uri="{FF2B5EF4-FFF2-40B4-BE49-F238E27FC236}">
                  <a16:creationId xmlns:a16="http://schemas.microsoft.com/office/drawing/2014/main" id="{6A4217A6-CE34-D941-A014-9E7E4AC5B11F}"/>
                </a:ext>
              </a:extLst>
            </p:cNvPr>
            <p:cNvSpPr/>
            <p:nvPr/>
          </p:nvSpPr>
          <p:spPr>
            <a:xfrm>
              <a:off x="6208672" y="438150"/>
              <a:ext cx="2823594" cy="4571999"/>
            </a:xfrm>
            <a:prstGeom prst="roundRect">
              <a:avLst>
                <a:gd name="adj" fmla="val 3851"/>
              </a:avLst>
            </a:prstGeom>
            <a:gradFill>
              <a:gsLst>
                <a:gs pos="44000">
                  <a:schemeClr val="tx1"/>
                </a:gs>
                <a:gs pos="0">
                  <a:schemeClr val="tx1">
                    <a:alpha val="0"/>
                  </a:schemeClr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94538A42-5291-2CDD-1D39-2920EFE066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rcRect l="23462" t="11625" r="24616" b="6996"/>
            <a:stretch/>
          </p:blipFill>
          <p:spPr>
            <a:xfrm>
              <a:off x="6497864" y="818506"/>
              <a:ext cx="2245209" cy="1982749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C312C73-704A-27ED-D93C-376AE4258EFC}"/>
                </a:ext>
              </a:extLst>
            </p:cNvPr>
            <p:cNvSpPr txBox="1"/>
            <p:nvPr/>
          </p:nvSpPr>
          <p:spPr>
            <a:xfrm>
              <a:off x="6263287" y="2986713"/>
              <a:ext cx="2768979" cy="183127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71450" indent="-17145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altLang="en-US" sz="1400" b="0" dirty="0">
                  <a:solidFill>
                    <a:schemeClr val="bg1"/>
                  </a:solidFill>
                  <a:latin typeface="Arial Narrow" panose="020B0604020202020204" pitchFamily="34" charset="0"/>
                  <a:ea typeface="Helvetica Neue Thin" charset="0"/>
                  <a:cs typeface="Arial Narrow" panose="020B0604020202020204" pitchFamily="34" charset="0"/>
                </a:rPr>
                <a:t>Highly </a:t>
              </a:r>
              <a:r>
                <a:rPr lang="en-US" altLang="en-US" sz="1400" dirty="0">
                  <a:solidFill>
                    <a:schemeClr val="bg1"/>
                  </a:solidFill>
                  <a:latin typeface="Arial Narrow" panose="020B0604020202020204" pitchFamily="34" charset="0"/>
                  <a:ea typeface="Helvetica Neue Thin" charset="0"/>
                  <a:cs typeface="Arial Narrow" panose="020B0604020202020204" pitchFamily="34" charset="0"/>
                </a:rPr>
                <a:t>heterogenous</a:t>
              </a:r>
              <a:r>
                <a:rPr lang="en-US" altLang="en-US" sz="1400" b="0" dirty="0">
                  <a:solidFill>
                    <a:schemeClr val="bg1"/>
                  </a:solidFill>
                  <a:latin typeface="Arial Narrow" panose="020B0604020202020204" pitchFamily="34" charset="0"/>
                  <a:ea typeface="Helvetica Neue Thin" charset="0"/>
                  <a:cs typeface="Arial Narrow" panose="020B0604020202020204" pitchFamily="34" charset="0"/>
                </a:rPr>
                <a:t> surface and atmosphere in 3D</a:t>
              </a:r>
            </a:p>
            <a:p>
              <a:pPr marL="171450" indent="-17145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bg1"/>
                  </a:solidFill>
                  <a:latin typeface="Arial Narrow" panose="020B0604020202020204" pitchFamily="34" charset="0"/>
                  <a:ea typeface="Helvetica Neue Thin" charset="0"/>
                  <a:cs typeface="Arial Narrow" panose="020B0604020202020204" pitchFamily="34" charset="0"/>
                </a:rPr>
                <a:t>Complex aerosols</a:t>
              </a:r>
              <a:r>
                <a:rPr lang="en-US" sz="1400" b="0" dirty="0">
                  <a:solidFill>
                    <a:schemeClr val="bg1"/>
                  </a:solidFill>
                  <a:latin typeface="Arial Narrow" panose="020B0604020202020204" pitchFamily="34" charset="0"/>
                  <a:ea typeface="Helvetica Neue Thin" charset="0"/>
                  <a:cs typeface="Arial Narrow" panose="020B0604020202020204" pitchFamily="34" charset="0"/>
                </a:rPr>
                <a:t>, glint and molecular multiple scattering radiation</a:t>
              </a:r>
            </a:p>
            <a:p>
              <a:pPr marL="171450" indent="-17145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sz="1400" b="0" dirty="0">
                  <a:solidFill>
                    <a:schemeClr val="bg1"/>
                  </a:solidFill>
                  <a:latin typeface="Arial Narrow" panose="020B0604020202020204" pitchFamily="34" charset="0"/>
                  <a:ea typeface="Helvetica Neue Thin" charset="0"/>
                  <a:cs typeface="Arial Narrow" panose="020B0604020202020204" pitchFamily="34" charset="0"/>
                </a:rPr>
                <a:t>Strong </a:t>
              </a:r>
              <a:r>
                <a:rPr lang="en-US" sz="1400" dirty="0">
                  <a:solidFill>
                    <a:schemeClr val="bg1"/>
                  </a:solidFill>
                  <a:latin typeface="Arial Narrow" panose="020B0604020202020204" pitchFamily="34" charset="0"/>
                  <a:ea typeface="Helvetica Neue Thin" charset="0"/>
                  <a:cs typeface="Arial Narrow" panose="020B0604020202020204" pitchFamily="34" charset="0"/>
                </a:rPr>
                <a:t>diurnal </a:t>
              </a:r>
              <a:r>
                <a:rPr lang="en-US" sz="1400" b="0" dirty="0">
                  <a:solidFill>
                    <a:schemeClr val="bg1"/>
                  </a:solidFill>
                  <a:latin typeface="Arial Narrow" panose="020B0604020202020204" pitchFamily="34" charset="0"/>
                  <a:ea typeface="Helvetica Neue Thin" charset="0"/>
                  <a:cs typeface="Arial Narrow" panose="020B0604020202020204" pitchFamily="34" charset="0"/>
                </a:rPr>
                <a:t>and</a:t>
              </a:r>
              <a:r>
                <a:rPr lang="en-US" sz="1400" dirty="0">
                  <a:solidFill>
                    <a:schemeClr val="bg1"/>
                  </a:solidFill>
                  <a:latin typeface="Arial Narrow" panose="020B0604020202020204" pitchFamily="34" charset="0"/>
                  <a:ea typeface="Helvetica Neue Thin" charset="0"/>
                  <a:cs typeface="Arial Narrow" panose="020B0604020202020204" pitchFamily="34" charset="0"/>
                </a:rPr>
                <a:t> seasonal </a:t>
              </a:r>
              <a:r>
                <a:rPr lang="en-US" sz="1400" b="0" dirty="0">
                  <a:solidFill>
                    <a:schemeClr val="bg1"/>
                  </a:solidFill>
                  <a:latin typeface="Arial Narrow" panose="020B0604020202020204" pitchFamily="34" charset="0"/>
                  <a:ea typeface="Helvetica Neue Thin" charset="0"/>
                  <a:cs typeface="Arial Narrow" panose="020B0604020202020204" pitchFamily="34" charset="0"/>
                </a:rPr>
                <a:t>cycles</a:t>
              </a:r>
            </a:p>
            <a:p>
              <a:pPr marL="171450" indent="-17145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bg1"/>
                  </a:solidFill>
                  <a:latin typeface="Arial Narrow" panose="020B0604020202020204" pitchFamily="34" charset="0"/>
                  <a:ea typeface="Helvetica Neue Thin" charset="0"/>
                  <a:cs typeface="Arial Narrow" panose="020B0604020202020204" pitchFamily="34" charset="0"/>
                </a:rPr>
                <a:t>Dynamic</a:t>
              </a:r>
              <a:r>
                <a:rPr lang="en-US" sz="1400" b="0" dirty="0">
                  <a:solidFill>
                    <a:schemeClr val="bg1"/>
                  </a:solidFill>
                  <a:latin typeface="Arial Narrow" panose="020B0604020202020204" pitchFamily="34" charset="0"/>
                  <a:ea typeface="Helvetica Neue Thin" charset="0"/>
                  <a:cs typeface="Arial Narrow" panose="020B0604020202020204" pitchFamily="34" charset="0"/>
                </a:rPr>
                <a:t> sources and sinks of gases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F7FC8A0-4F9D-6F1A-F7EF-A852AAD25A80}"/>
              </a:ext>
            </a:extLst>
          </p:cNvPr>
          <p:cNvGrpSpPr/>
          <p:nvPr/>
        </p:nvGrpSpPr>
        <p:grpSpPr>
          <a:xfrm>
            <a:off x="36187" y="438150"/>
            <a:ext cx="2718328" cy="4571999"/>
            <a:chOff x="36187" y="438150"/>
            <a:chExt cx="2718328" cy="4571999"/>
          </a:xfrm>
        </p:grpSpPr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61B8B945-E562-9BDD-DED7-E9BF2CC4FC72}"/>
                </a:ext>
              </a:extLst>
            </p:cNvPr>
            <p:cNvSpPr/>
            <p:nvPr/>
          </p:nvSpPr>
          <p:spPr>
            <a:xfrm>
              <a:off x="55075" y="438150"/>
              <a:ext cx="2590800" cy="4571999"/>
            </a:xfrm>
            <a:prstGeom prst="roundRect">
              <a:avLst>
                <a:gd name="adj" fmla="val 3851"/>
              </a:avLst>
            </a:prstGeom>
            <a:gradFill>
              <a:gsLst>
                <a:gs pos="44000">
                  <a:schemeClr val="tx1"/>
                </a:gs>
                <a:gs pos="0">
                  <a:schemeClr val="tx1">
                    <a:alpha val="0"/>
                  </a:schemeClr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4F8223EC-5B6C-A903-DFD7-41A5C67B4BC4}"/>
                </a:ext>
              </a:extLst>
            </p:cNvPr>
            <p:cNvGrpSpPr/>
            <p:nvPr/>
          </p:nvGrpSpPr>
          <p:grpSpPr>
            <a:xfrm>
              <a:off x="36187" y="2380581"/>
              <a:ext cx="2718328" cy="2308854"/>
              <a:chOff x="207039" y="2491386"/>
              <a:chExt cx="2718328" cy="2201785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25EB562-757C-021D-9B7A-C96112B64E9C}"/>
                  </a:ext>
                </a:extLst>
              </p:cNvPr>
              <p:cNvSpPr txBox="1"/>
              <p:nvPr/>
            </p:nvSpPr>
            <p:spPr>
              <a:xfrm>
                <a:off x="207039" y="2491386"/>
                <a:ext cx="2590800" cy="29350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en-US" sz="1400" dirty="0">
                    <a:solidFill>
                      <a:schemeClr val="bg1"/>
                    </a:solidFill>
                    <a:latin typeface="Arial Narrow" panose="020B0604020202020204" pitchFamily="34" charset="0"/>
                    <a:ea typeface="Helvetica Neue Thin" charset="0"/>
                    <a:cs typeface="Arial Narrow" panose="020B0604020202020204" pitchFamily="34" charset="0"/>
                  </a:rPr>
                  <a:t>Lambert sphere</a:t>
                </a:r>
                <a:endParaRPr lang="en-US" sz="1400" dirty="0"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9160EC1-751C-26A3-3B64-0572AC57B0CF}"/>
                  </a:ext>
                </a:extLst>
              </p:cNvPr>
              <p:cNvSpPr txBox="1"/>
              <p:nvPr/>
            </p:nvSpPr>
            <p:spPr>
              <a:xfrm>
                <a:off x="247423" y="3078899"/>
                <a:ext cx="2677944" cy="16142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171450" indent="-17145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altLang="en-US" sz="1400" b="0" dirty="0">
                    <a:solidFill>
                      <a:schemeClr val="bg1"/>
                    </a:solidFill>
                    <a:latin typeface="Arial Narrow" panose="020B0604020202020204" pitchFamily="34" charset="0"/>
                    <a:ea typeface="Helvetica Neue Thin" charset="0"/>
                    <a:cs typeface="Arial Narrow" panose="020B0604020202020204" pitchFamily="34" charset="0"/>
                  </a:rPr>
                  <a:t>Homogenous composition (1D)</a:t>
                </a:r>
              </a:p>
              <a:p>
                <a:pPr marL="171450" indent="-17145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400" b="0" dirty="0">
                    <a:solidFill>
                      <a:schemeClr val="bg1"/>
                    </a:solidFill>
                    <a:latin typeface="Arial Narrow" panose="020B0604020202020204" pitchFamily="34" charset="0"/>
                    <a:ea typeface="Helvetica Neue Thin" charset="0"/>
                    <a:cs typeface="Arial Narrow" panose="020B0604020202020204" pitchFamily="34" charset="0"/>
                  </a:rPr>
                  <a:t>Simplified illumination and scattering</a:t>
                </a:r>
              </a:p>
              <a:p>
                <a:pPr marL="171450" indent="-17145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400" b="0" dirty="0">
                    <a:solidFill>
                      <a:schemeClr val="bg1"/>
                    </a:solidFill>
                    <a:latin typeface="Arial Narrow" panose="020B0604020202020204" pitchFamily="34" charset="0"/>
                    <a:ea typeface="Helvetica Neue Thin" charset="0"/>
                    <a:cs typeface="Arial Narrow" panose="020B0604020202020204" pitchFamily="34" charset="0"/>
                  </a:rPr>
                  <a:t>No temporal/seasonal variability</a:t>
                </a:r>
              </a:p>
              <a:p>
                <a:pPr marL="171450" indent="-17145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400" b="0" dirty="0">
                    <a:solidFill>
                      <a:schemeClr val="bg1"/>
                    </a:solidFill>
                    <a:latin typeface="Arial Narrow" panose="020B0604020202020204" pitchFamily="34" charset="0"/>
                    <a:ea typeface="Helvetica Neue Thin" charset="0"/>
                    <a:cs typeface="Arial Narrow" panose="020B0604020202020204" pitchFamily="34" charset="0"/>
                  </a:rPr>
                  <a:t>No active sources/sinks of gases</a:t>
                </a:r>
              </a:p>
              <a:p>
                <a:pPr marL="171450" indent="-17145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400" b="0" dirty="0">
                    <a:solidFill>
                      <a:schemeClr val="bg1"/>
                    </a:solidFill>
                    <a:latin typeface="Arial Narrow" panose="020B0604020202020204" pitchFamily="34" charset="0"/>
                    <a:ea typeface="Helvetica Neue Thin" charset="0"/>
                    <a:cs typeface="Arial Narrow" panose="020B0604020202020204" pitchFamily="34" charset="0"/>
                  </a:rPr>
                  <a:t>No realistic climate and geometry</a:t>
                </a:r>
                <a:endParaRPr lang="en-US" sz="1600" b="0" dirty="0">
                  <a:latin typeface="Arial Narrow" panose="020B0604020202020204" pitchFamily="34" charset="0"/>
                  <a:cs typeface="Arial Narrow" panose="020B0604020202020204" pitchFamily="34" charset="0"/>
                </a:endParaRPr>
              </a:p>
            </p:txBody>
          </p:sp>
        </p:grpSp>
        <p:pic>
          <p:nvPicPr>
            <p:cNvPr id="5" name="Picture 2" descr="Viktor T. Toth - On Lambertian spheres">
              <a:extLst>
                <a:ext uri="{FF2B5EF4-FFF2-40B4-BE49-F238E27FC236}">
                  <a16:creationId xmlns:a16="http://schemas.microsoft.com/office/drawing/2014/main" id="{83EDF6D8-95E1-CE98-400C-56B35370149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clrChange>
                <a:clrFrom>
                  <a:srgbClr val="171717"/>
                </a:clrFrom>
                <a:clrTo>
                  <a:srgbClr val="171717">
                    <a:alpha val="0"/>
                  </a:srgbClr>
                </a:clrTo>
              </a:clrChange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35" t="2124" r="2412" b="2038"/>
            <a:stretch/>
          </p:blipFill>
          <p:spPr bwMode="auto">
            <a:xfrm>
              <a:off x="388271" y="521955"/>
              <a:ext cx="1826252" cy="18211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3A605446-808F-6591-5920-897814C44393}"/>
              </a:ext>
            </a:extLst>
          </p:cNvPr>
          <p:cNvSpPr txBox="1"/>
          <p:nvPr/>
        </p:nvSpPr>
        <p:spPr>
          <a:xfrm>
            <a:off x="3340059" y="4788756"/>
            <a:ext cx="223788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b="0" dirty="0">
                <a:solidFill>
                  <a:schemeClr val="bg1"/>
                </a:solidFill>
                <a:latin typeface="Arial Narrow" panose="020B0604020202020204" pitchFamily="34" charset="0"/>
                <a:ea typeface="Helvetica Neue Thin" charset="0"/>
                <a:cs typeface="Arial Narrow" panose="020B0604020202020204" pitchFamily="34" charset="0"/>
              </a:rPr>
              <a:t>Coronagraph view, </a:t>
            </a:r>
            <a:r>
              <a:rPr lang="en-US" sz="1000" b="0" dirty="0" err="1">
                <a:solidFill>
                  <a:schemeClr val="bg1"/>
                </a:solidFill>
                <a:latin typeface="Arial Narrow" panose="020B0604020202020204" pitchFamily="34" charset="0"/>
                <a:ea typeface="Helvetica Neue Thin" charset="0"/>
                <a:cs typeface="Arial Narrow" panose="020B0604020202020204" pitchFamily="34" charset="0"/>
              </a:rPr>
              <a:t>Pueyo</a:t>
            </a:r>
            <a:r>
              <a:rPr lang="en-US" sz="1000" b="0" dirty="0">
                <a:solidFill>
                  <a:schemeClr val="bg1"/>
                </a:solidFill>
                <a:latin typeface="Arial Narrow" panose="020B0604020202020204" pitchFamily="34" charset="0"/>
                <a:ea typeface="Helvetica Neue Thin" charset="0"/>
                <a:cs typeface="Arial Narrow" panose="020B0604020202020204" pitchFamily="34" charset="0"/>
              </a:rPr>
              <a:t>, Roberge et al.</a:t>
            </a:r>
            <a:r>
              <a:rPr lang="en-US" sz="1050" b="0" dirty="0">
                <a:solidFill>
                  <a:schemeClr val="bg1"/>
                </a:solidFill>
                <a:latin typeface="Arial Narrow" panose="020B0604020202020204" pitchFamily="34" charset="0"/>
                <a:ea typeface="Helvetica Neue Thin" charset="0"/>
                <a:cs typeface="Arial Narrow" panose="020B0604020202020204" pitchFamily="34" charset="0"/>
              </a:rPr>
              <a:t> </a:t>
            </a:r>
            <a:endParaRPr lang="en-US" sz="1050" b="0" dirty="0"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1B7309C-801E-E67F-68EB-783C32C639CA}"/>
              </a:ext>
            </a:extLst>
          </p:cNvPr>
          <p:cNvGrpSpPr/>
          <p:nvPr/>
        </p:nvGrpSpPr>
        <p:grpSpPr>
          <a:xfrm>
            <a:off x="4459003" y="2437404"/>
            <a:ext cx="533400" cy="1266554"/>
            <a:chOff x="4459003" y="2437404"/>
            <a:chExt cx="533400" cy="1266554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929ED111-3E9F-B191-0C90-959E4AAADA4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572000" y="2437404"/>
              <a:ext cx="147384" cy="727703"/>
            </a:xfrm>
            <a:prstGeom prst="straightConnector1">
              <a:avLst/>
            </a:prstGeom>
            <a:ln w="85725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8F3435AF-A4E3-6C72-BE64-EE9D0F119F71}"/>
                </a:ext>
              </a:extLst>
            </p:cNvPr>
            <p:cNvSpPr/>
            <p:nvPr/>
          </p:nvSpPr>
          <p:spPr>
            <a:xfrm>
              <a:off x="4459003" y="3170558"/>
              <a:ext cx="533400" cy="533400"/>
            </a:xfrm>
            <a:prstGeom prst="ellipse">
              <a:avLst/>
            </a:prstGeom>
            <a:noFill/>
            <a:ln w="47625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Picture 3" descr="A graph of a blue line&#10;&#10;Description automatically generated">
            <a:extLst>
              <a:ext uri="{FF2B5EF4-FFF2-40B4-BE49-F238E27FC236}">
                <a16:creationId xmlns:a16="http://schemas.microsoft.com/office/drawing/2014/main" id="{32DF29B2-C584-0BE8-4ABB-D7E06CBE3D74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692825" y="149186"/>
            <a:ext cx="3399081" cy="224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1390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A47BF7B0-5C9D-34FE-FEB3-1D7281B401EB}"/>
              </a:ext>
            </a:extLst>
          </p:cNvPr>
          <p:cNvSpPr/>
          <p:nvPr/>
        </p:nvSpPr>
        <p:spPr>
          <a:xfrm>
            <a:off x="76200" y="615537"/>
            <a:ext cx="8944774" cy="1389700"/>
          </a:xfrm>
          <a:prstGeom prst="rect">
            <a:avLst/>
          </a:prstGeom>
          <a:gradFill>
            <a:gsLst>
              <a:gs pos="57000">
                <a:schemeClr val="tx1">
                  <a:lumMod val="95000"/>
                  <a:lumOff val="5000"/>
                </a:schemeClr>
              </a:gs>
              <a:gs pos="0">
                <a:srgbClr val="101D34"/>
              </a:gs>
              <a:gs pos="100000">
                <a:schemeClr val="tx2">
                  <a:lumMod val="0"/>
                </a:schemeClr>
              </a:gs>
            </a:gsLst>
            <a:lin ang="0" scaled="0"/>
          </a:gra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lanet with clouds in the sky&#10;&#10;Description automatically generated">
            <a:extLst>
              <a:ext uri="{FF2B5EF4-FFF2-40B4-BE49-F238E27FC236}">
                <a16:creationId xmlns:a16="http://schemas.microsoft.com/office/drawing/2014/main" id="{AC8D6FEC-F34F-DBC0-D169-7FC138E47673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131313"/>
              </a:clrFrom>
              <a:clrTo>
                <a:srgbClr val="131313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353543" y="575275"/>
            <a:ext cx="1536990" cy="1536990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9FAD1D8E-D374-74F6-AC32-E490E9637E68}"/>
              </a:ext>
            </a:extLst>
          </p:cNvPr>
          <p:cNvSpPr txBox="1"/>
          <p:nvPr/>
        </p:nvSpPr>
        <p:spPr>
          <a:xfrm>
            <a:off x="192040" y="715853"/>
            <a:ext cx="5722985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sz="1600" dirty="0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Earth: </a:t>
            </a:r>
            <a:r>
              <a:rPr lang="en-US" sz="1600" b="0" dirty="0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Realistic climatology from MERRA: Earth Data from MERRA-2: H</a:t>
            </a:r>
            <a:r>
              <a:rPr lang="en-US" sz="1600" b="0" baseline="-25000" dirty="0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2</a:t>
            </a:r>
            <a:r>
              <a:rPr lang="en-US" sz="1600" b="0" dirty="0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O, CO</a:t>
            </a:r>
            <a:r>
              <a:rPr lang="en-US" sz="1600" b="0" baseline="-25000" dirty="0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2</a:t>
            </a:r>
            <a:r>
              <a:rPr lang="en-US" sz="1600" b="0" dirty="0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, O</a:t>
            </a:r>
            <a:r>
              <a:rPr lang="en-US" sz="1600" b="0" baseline="-25000" dirty="0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3</a:t>
            </a:r>
            <a:r>
              <a:rPr lang="en-US" sz="1600" b="0" dirty="0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, N</a:t>
            </a:r>
            <a:r>
              <a:rPr lang="en-US" sz="1600" b="0" baseline="-25000" dirty="0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2</a:t>
            </a:r>
            <a:r>
              <a:rPr lang="en-US" sz="1600" b="0" dirty="0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O, CO, CH</a:t>
            </a:r>
            <a:r>
              <a:rPr lang="en-US" sz="1600" b="0" baseline="-25000" dirty="0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4</a:t>
            </a:r>
            <a:r>
              <a:rPr lang="en-US" sz="1600" b="0" dirty="0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, O</a:t>
            </a:r>
            <a:r>
              <a:rPr lang="en-US" sz="1600" b="0" baseline="-25000" dirty="0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2</a:t>
            </a:r>
            <a:r>
              <a:rPr lang="en-US" sz="1600" b="0" dirty="0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, N</a:t>
            </a:r>
            <a:r>
              <a:rPr lang="en-US" sz="1600" b="0" baseline="-25000" dirty="0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2</a:t>
            </a:r>
            <a:r>
              <a:rPr lang="en-US" sz="1600" b="0" dirty="0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 and MODIS surface composition </a:t>
            </a:r>
          </a:p>
          <a:p>
            <a:pPr>
              <a:spcAft>
                <a:spcPts val="1200"/>
              </a:spcAft>
            </a:pPr>
            <a:r>
              <a:rPr lang="en-US" sz="1600" dirty="0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Mars: </a:t>
            </a:r>
            <a:r>
              <a:rPr lang="en-US" sz="1600" b="0" dirty="0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Realistic climatology using LMD/MCD including dust storms and surface composition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7DB6996E-66DE-252D-ED6D-D113F9B9E721}"/>
              </a:ext>
            </a:extLst>
          </p:cNvPr>
          <p:cNvGrpSpPr/>
          <p:nvPr/>
        </p:nvGrpSpPr>
        <p:grpSpPr>
          <a:xfrm>
            <a:off x="76200" y="2123028"/>
            <a:ext cx="8944774" cy="1439322"/>
            <a:chOff x="76200" y="2123028"/>
            <a:chExt cx="8944774" cy="1439322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D83D17BF-227A-3AF8-5A91-2BCF4EAF10B7}"/>
                </a:ext>
              </a:extLst>
            </p:cNvPr>
            <p:cNvSpPr/>
            <p:nvPr/>
          </p:nvSpPr>
          <p:spPr>
            <a:xfrm>
              <a:off x="76200" y="2123028"/>
              <a:ext cx="8944774" cy="1389700"/>
            </a:xfrm>
            <a:prstGeom prst="rect">
              <a:avLst/>
            </a:prstGeom>
            <a:gradFill>
              <a:gsLst>
                <a:gs pos="57000">
                  <a:schemeClr val="tx1">
                    <a:lumMod val="95000"/>
                    <a:lumOff val="5000"/>
                  </a:schemeClr>
                </a:gs>
                <a:gs pos="0">
                  <a:srgbClr val="101D34"/>
                </a:gs>
                <a:gs pos="100000">
                  <a:schemeClr val="tx2">
                    <a:lumMod val="0"/>
                  </a:schemeClr>
                </a:gs>
              </a:gsLst>
              <a:lin ang="0" scaled="0"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3">
              <a:extLst>
                <a:ext uri="{FF2B5EF4-FFF2-40B4-BE49-F238E27FC236}">
                  <a16:creationId xmlns:a16="http://schemas.microsoft.com/office/drawing/2014/main" id="{56B7F5C0-1484-05D1-E5E7-E44044FFA79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72360" y="2485056"/>
              <a:ext cx="844740" cy="8447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" name="Picture 19" descr="A screenshot of a computer screen&#10;&#10;Description automatically generated">
              <a:extLst>
                <a:ext uri="{FF2B5EF4-FFF2-40B4-BE49-F238E27FC236}">
                  <a16:creationId xmlns:a16="http://schemas.microsoft.com/office/drawing/2014/main" id="{B04E105E-C40E-8CB5-E2CD-A648CF0ECE1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282334" y="2243633"/>
              <a:ext cx="1673406" cy="1318717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11C6BD00-DC00-C621-D624-58727FDCEC0F}"/>
                </a:ext>
              </a:extLst>
            </p:cNvPr>
            <p:cNvSpPr txBox="1"/>
            <p:nvPr/>
          </p:nvSpPr>
          <p:spPr>
            <a:xfrm>
              <a:off x="187277" y="2186794"/>
              <a:ext cx="5722985" cy="123110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spcAft>
                  <a:spcPts val="1200"/>
                </a:spcAft>
              </a:pPr>
              <a:r>
                <a:rPr lang="en-US" sz="1600" b="0" dirty="0">
                  <a:solidFill>
                    <a:schemeClr val="bg1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Full 3D emission modeling with GlobES/PSG, employing a multi-scattering radiative transfer solver and advanced spectroscopy.</a:t>
              </a:r>
            </a:p>
            <a:p>
              <a:pPr>
                <a:spcAft>
                  <a:spcPts val="1200"/>
                </a:spcAft>
              </a:pPr>
              <a:r>
                <a:rPr lang="en-US" sz="1600" b="0" dirty="0">
                  <a:solidFill>
                    <a:schemeClr val="bg1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Realistic surface scattering modeling with compositional modeling, ocean glint and capturing seasonal evolution (e.g., ice coverage)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221FE6A4-C972-0AE4-FA65-7B1B6BEB0AD9}"/>
              </a:ext>
            </a:extLst>
          </p:cNvPr>
          <p:cNvGrpSpPr/>
          <p:nvPr/>
        </p:nvGrpSpPr>
        <p:grpSpPr>
          <a:xfrm>
            <a:off x="76200" y="3594736"/>
            <a:ext cx="8953743" cy="1477328"/>
            <a:chOff x="76200" y="3594736"/>
            <a:chExt cx="8953743" cy="1477328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D3956609-EEAF-602E-6AD5-6C6E8CBBD189}"/>
                </a:ext>
              </a:extLst>
            </p:cNvPr>
            <p:cNvSpPr/>
            <p:nvPr/>
          </p:nvSpPr>
          <p:spPr>
            <a:xfrm>
              <a:off x="76200" y="3638550"/>
              <a:ext cx="8944774" cy="1389700"/>
            </a:xfrm>
            <a:prstGeom prst="rect">
              <a:avLst/>
            </a:prstGeom>
            <a:gradFill>
              <a:gsLst>
                <a:gs pos="57000">
                  <a:schemeClr val="tx1">
                    <a:lumMod val="95000"/>
                    <a:lumOff val="5000"/>
                  </a:schemeClr>
                </a:gs>
                <a:gs pos="0">
                  <a:srgbClr val="101D34"/>
                </a:gs>
                <a:gs pos="100000">
                  <a:schemeClr val="tx2">
                    <a:lumMod val="0"/>
                  </a:schemeClr>
                </a:gs>
              </a:gsLst>
              <a:lin ang="0" scaled="0"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 descr="A satellite in space with a yellow and black fan&#10;&#10;Description automatically generated">
              <a:extLst>
                <a:ext uri="{FF2B5EF4-FFF2-40B4-BE49-F238E27FC236}">
                  <a16:creationId xmlns:a16="http://schemas.microsoft.com/office/drawing/2014/main" id="{6EE25B93-DDF0-6904-EF27-418691ABBA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rcRect l="11305" t="6359" b="5359"/>
            <a:stretch/>
          </p:blipFill>
          <p:spPr>
            <a:xfrm>
              <a:off x="7353543" y="3756268"/>
              <a:ext cx="1676400" cy="1251441"/>
            </a:xfrm>
            <a:prstGeom prst="rect">
              <a:avLst/>
            </a:prstGeom>
          </p:spPr>
        </p:pic>
        <p:pic>
          <p:nvPicPr>
            <p:cNvPr id="9" name="Picture 8" descr="A satellite dish on a black background&#10;&#10;Description automatically generated">
              <a:extLst>
                <a:ext uri="{FF2B5EF4-FFF2-40B4-BE49-F238E27FC236}">
                  <a16:creationId xmlns:a16="http://schemas.microsoft.com/office/drawing/2014/main" id="{EC1AFD7F-5B2A-EA31-4B39-A6B25AE6758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678956" y="3913533"/>
              <a:ext cx="1665618" cy="936910"/>
            </a:xfrm>
            <a:prstGeom prst="rect">
              <a:avLst/>
            </a:prstGeom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FF43F8A-1F74-63A1-A679-A95D3906FD1A}"/>
                </a:ext>
              </a:extLst>
            </p:cNvPr>
            <p:cNvSpPr txBox="1"/>
            <p:nvPr/>
          </p:nvSpPr>
          <p:spPr>
            <a:xfrm>
              <a:off x="187277" y="3594736"/>
              <a:ext cx="5722985" cy="14773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spcAft>
                  <a:spcPts val="1200"/>
                </a:spcAft>
              </a:pPr>
              <a:r>
                <a:rPr lang="en-US" sz="1600" b="0" dirty="0">
                  <a:solidFill>
                    <a:schemeClr val="bg1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Realistic noise and sensitivity modeling employing coronagraph and </a:t>
              </a:r>
              <a:r>
                <a:rPr lang="en-US" sz="1600" b="0" dirty="0" err="1">
                  <a:solidFill>
                    <a:schemeClr val="bg1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starshade</a:t>
              </a:r>
              <a:r>
                <a:rPr lang="en-US" sz="1600" b="0" dirty="0">
                  <a:solidFill>
                    <a:schemeClr val="bg1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 instrument models for LUVOIR, </a:t>
              </a:r>
              <a:r>
                <a:rPr lang="en-US" sz="1600" b="0" dirty="0" err="1">
                  <a:solidFill>
                    <a:schemeClr val="bg1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HabEx</a:t>
              </a:r>
              <a:r>
                <a:rPr lang="en-US" sz="1600" b="0" dirty="0">
                  <a:solidFill>
                    <a:schemeClr val="bg1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, and HWO</a:t>
              </a:r>
            </a:p>
            <a:p>
              <a:pPr>
                <a:spcAft>
                  <a:spcPts val="1200"/>
                </a:spcAft>
              </a:pPr>
              <a:r>
                <a:rPr lang="en-US" sz="1600" b="0" dirty="0">
                  <a:solidFill>
                    <a:schemeClr val="bg1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The noise model includes detector, optical effects and incorporate the contributions of stellar, planetary and background (e.g., exozodi, local-</a:t>
              </a:r>
              <a:r>
                <a:rPr lang="en-US" sz="1600" b="0" dirty="0" err="1">
                  <a:solidFill>
                    <a:schemeClr val="bg1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zodi</a:t>
              </a:r>
              <a:r>
                <a:rPr lang="en-US" sz="1600" b="0" dirty="0">
                  <a:solidFill>
                    <a:schemeClr val="bg1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) sources.</a:t>
              </a:r>
            </a:p>
          </p:txBody>
        </p:sp>
      </p:grpSp>
      <p:pic>
        <p:nvPicPr>
          <p:cNvPr id="2" name="Picture 1" descr="A planet earth from space&#10;&#10;Description automatically generated">
            <a:extLst>
              <a:ext uri="{FF2B5EF4-FFF2-40B4-BE49-F238E27FC236}">
                <a16:creationId xmlns:a16="http://schemas.microsoft.com/office/drawing/2014/main" id="{4993AA74-CBD1-5CF9-13EA-8F581EE04B5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43600" y="472359"/>
            <a:ext cx="1718391" cy="1718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829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3">
            <a:extLst>
              <a:ext uri="{FF2B5EF4-FFF2-40B4-BE49-F238E27FC236}">
                <a16:creationId xmlns:a16="http://schemas.microsoft.com/office/drawing/2014/main" id="{C08888B0-6371-400D-7BD1-D83A89CCE6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A71F9374-B1A0-825B-3489-BA067435663C}"/>
              </a:ext>
            </a:extLst>
          </p:cNvPr>
          <p:cNvSpPr/>
          <p:nvPr/>
        </p:nvSpPr>
        <p:spPr>
          <a:xfrm>
            <a:off x="6115270" y="595257"/>
            <a:ext cx="2876550" cy="4345690"/>
          </a:xfrm>
          <a:prstGeom prst="roundRect">
            <a:avLst>
              <a:gd name="adj" fmla="val 3851"/>
            </a:avLst>
          </a:prstGeom>
          <a:gradFill>
            <a:gsLst>
              <a:gs pos="44000">
                <a:schemeClr val="tx1"/>
              </a:gs>
              <a:gs pos="0">
                <a:schemeClr val="tx1"/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5DAD1C21-BA57-4C61-0D32-086E41FDF87F}"/>
              </a:ext>
            </a:extLst>
          </p:cNvPr>
          <p:cNvSpPr/>
          <p:nvPr/>
        </p:nvSpPr>
        <p:spPr>
          <a:xfrm>
            <a:off x="3068991" y="595257"/>
            <a:ext cx="2876550" cy="4383622"/>
          </a:xfrm>
          <a:prstGeom prst="roundRect">
            <a:avLst>
              <a:gd name="adj" fmla="val 3851"/>
            </a:avLst>
          </a:prstGeom>
          <a:gradFill>
            <a:gsLst>
              <a:gs pos="44000">
                <a:schemeClr val="tx1"/>
              </a:gs>
              <a:gs pos="0">
                <a:schemeClr val="tx1"/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9EE5747-D3DE-5958-40F4-BDE375E4229E}"/>
              </a:ext>
            </a:extLst>
          </p:cNvPr>
          <p:cNvSpPr/>
          <p:nvPr/>
        </p:nvSpPr>
        <p:spPr>
          <a:xfrm>
            <a:off x="143635" y="588426"/>
            <a:ext cx="2876550" cy="4383623"/>
          </a:xfrm>
          <a:prstGeom prst="roundRect">
            <a:avLst>
              <a:gd name="adj" fmla="val 3851"/>
            </a:avLst>
          </a:prstGeom>
          <a:gradFill>
            <a:gsLst>
              <a:gs pos="44000">
                <a:schemeClr val="tx1"/>
              </a:gs>
              <a:gs pos="0">
                <a:schemeClr val="tx1"/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8AAFD9F-2D2F-6F6F-224E-B90B817055EC}"/>
              </a:ext>
            </a:extLst>
          </p:cNvPr>
          <p:cNvSpPr txBox="1"/>
          <p:nvPr/>
        </p:nvSpPr>
        <p:spPr>
          <a:xfrm>
            <a:off x="297076" y="595257"/>
            <a:ext cx="25908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sz="1600" b="0" dirty="0">
                <a:solidFill>
                  <a:schemeClr val="bg1"/>
                </a:solidFill>
                <a:latin typeface="Arial Narrow" panose="020B0604020202020204" pitchFamily="34" charset="0"/>
                <a:ea typeface="Helvetica Neue Thin" charset="0"/>
                <a:cs typeface="Arial Narrow" panose="020B0604020202020204" pitchFamily="34" charset="0"/>
              </a:rPr>
              <a:t>1D, NO surface, NO clouds</a:t>
            </a:r>
            <a:endParaRPr lang="en-US" sz="1600" b="0" dirty="0">
              <a:solidFill>
                <a:schemeClr val="bg1"/>
              </a:solidFill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pic>
        <p:nvPicPr>
          <p:cNvPr id="10" name="Picture 9" descr="A planet with clouds and a black background&#10;&#10;Description automatically generated">
            <a:extLst>
              <a:ext uri="{FF2B5EF4-FFF2-40B4-BE49-F238E27FC236}">
                <a16:creationId xmlns:a16="http://schemas.microsoft.com/office/drawing/2014/main" id="{B522A417-2681-9281-DB66-AC7E6E60FD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9833" y="1034468"/>
            <a:ext cx="1752600" cy="17526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140B6ED-CCDE-12B6-B2E5-8D5E7BDA748B}"/>
              </a:ext>
            </a:extLst>
          </p:cNvPr>
          <p:cNvSpPr txBox="1"/>
          <p:nvPr/>
        </p:nvSpPr>
        <p:spPr>
          <a:xfrm>
            <a:off x="3222826" y="595257"/>
            <a:ext cx="25908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sz="1600" b="0" dirty="0">
                <a:solidFill>
                  <a:schemeClr val="bg1"/>
                </a:solidFill>
                <a:latin typeface="Arial Narrow" panose="020B0604020202020204" pitchFamily="34" charset="0"/>
                <a:ea typeface="Helvetica Neue Thin" charset="0"/>
                <a:cs typeface="Arial Narrow" panose="020B0604020202020204" pitchFamily="34" charset="0"/>
              </a:rPr>
              <a:t>3D, surface, NO clouds</a:t>
            </a:r>
            <a:endParaRPr lang="en-US" sz="1600" b="0" dirty="0">
              <a:solidFill>
                <a:schemeClr val="bg1"/>
              </a:solidFill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2C017C8-2BA3-EA84-D80D-A0EC64E67241}"/>
              </a:ext>
            </a:extLst>
          </p:cNvPr>
          <p:cNvSpPr txBox="1"/>
          <p:nvPr/>
        </p:nvSpPr>
        <p:spPr>
          <a:xfrm>
            <a:off x="6300733" y="595257"/>
            <a:ext cx="25908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sz="1600" b="0" dirty="0">
                <a:solidFill>
                  <a:schemeClr val="bg1"/>
                </a:solidFill>
                <a:latin typeface="Arial Narrow" panose="020B0604020202020204" pitchFamily="34" charset="0"/>
                <a:ea typeface="Helvetica Neue Thin" charset="0"/>
                <a:cs typeface="Arial Narrow" panose="020B0604020202020204" pitchFamily="34" charset="0"/>
              </a:rPr>
              <a:t>3D, surface, clouds</a:t>
            </a:r>
            <a:endParaRPr lang="en-US" sz="1600" b="0" dirty="0">
              <a:solidFill>
                <a:schemeClr val="bg1"/>
              </a:solidFill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pic>
        <p:nvPicPr>
          <p:cNvPr id="8" name="Picture 7" descr="A close-up of a white sphere&#10;&#10;Description automatically generated">
            <a:extLst>
              <a:ext uri="{FF2B5EF4-FFF2-40B4-BE49-F238E27FC236}">
                <a16:creationId xmlns:a16="http://schemas.microsoft.com/office/drawing/2014/main" id="{FCE923F2-B73E-E787-9BA0-489FCB9FFE8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373737"/>
              </a:clrFrom>
              <a:clrTo>
                <a:srgbClr val="373737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 r="2338"/>
          <a:stretch/>
        </p:blipFill>
        <p:spPr>
          <a:xfrm rot="643117">
            <a:off x="-117328" y="847767"/>
            <a:ext cx="3398473" cy="216269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0565FD3-8315-828B-EA5D-0C340AC886F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</a:blip>
          <a:srcRect r="20517"/>
          <a:stretch/>
        </p:blipFill>
        <p:spPr>
          <a:xfrm>
            <a:off x="3096386" y="2924418"/>
            <a:ext cx="2843680" cy="2016529"/>
          </a:xfrm>
          <a:prstGeom prst="rect">
            <a:avLst/>
          </a:prstGeom>
          <a:effectLst>
            <a:softEdge rad="38100"/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1B7F7DC-3E40-A234-0D1D-49DB23AEEE0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/>
          </a:blip>
          <a:srcRect r="19399"/>
          <a:stretch/>
        </p:blipFill>
        <p:spPr>
          <a:xfrm>
            <a:off x="6153523" y="2957134"/>
            <a:ext cx="2759464" cy="1929663"/>
          </a:xfrm>
          <a:prstGeom prst="rect">
            <a:avLst/>
          </a:prstGeom>
          <a:effectLst>
            <a:softEdge rad="38100"/>
          </a:effectLst>
        </p:spPr>
      </p:pic>
      <p:pic>
        <p:nvPicPr>
          <p:cNvPr id="5" name="Picture 4" descr="A planet in space&#10;&#10;Description automatically generated">
            <a:extLst>
              <a:ext uri="{FF2B5EF4-FFF2-40B4-BE49-F238E27FC236}">
                <a16:creationId xmlns:a16="http://schemas.microsoft.com/office/drawing/2014/main" id="{35280033-B70F-CDA4-74FF-D6FE14FB09B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29442" y="1051290"/>
            <a:ext cx="1755648" cy="1755648"/>
          </a:xfrm>
          <a:prstGeom prst="rect">
            <a:avLst/>
          </a:prstGeom>
        </p:spPr>
      </p:pic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178FD260-06FB-4F07-264A-E56E33D4812B}"/>
              </a:ext>
            </a:extLst>
          </p:cNvPr>
          <p:cNvSpPr/>
          <p:nvPr/>
        </p:nvSpPr>
        <p:spPr>
          <a:xfrm>
            <a:off x="6127074" y="502697"/>
            <a:ext cx="2876550" cy="4469352"/>
          </a:xfrm>
          <a:prstGeom prst="roundRect">
            <a:avLst/>
          </a:prstGeom>
          <a:solidFill>
            <a:schemeClr val="accent1">
              <a:alpha val="0"/>
            </a:schemeClr>
          </a:solidFill>
          <a:ln w="57150">
            <a:solidFill>
              <a:srgbClr val="2ACF2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459F72-3EE9-CA9C-3BD4-A73D7FA62284}"/>
              </a:ext>
            </a:extLst>
          </p:cNvPr>
          <p:cNvSpPr txBox="1"/>
          <p:nvPr/>
        </p:nvSpPr>
        <p:spPr>
          <a:xfrm>
            <a:off x="2707163" y="66796"/>
            <a:ext cx="37296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Earth Diurnal Variations</a:t>
            </a:r>
          </a:p>
        </p:txBody>
      </p:sp>
      <p:pic>
        <p:nvPicPr>
          <p:cNvPr id="7" name="Picture 6" descr="A graph showing a green line&#10;&#10;Description automatically generated">
            <a:extLst>
              <a:ext uri="{FF2B5EF4-FFF2-40B4-BE49-F238E27FC236}">
                <a16:creationId xmlns:a16="http://schemas.microsoft.com/office/drawing/2014/main" id="{DBD2D39A-8C5E-12CB-A0EE-920D00CEA07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0809" y="2957134"/>
            <a:ext cx="2770619" cy="1943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3448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>
            <a:extLst>
              <a:ext uri="{FF2B5EF4-FFF2-40B4-BE49-F238E27FC236}">
                <a16:creationId xmlns:a16="http://schemas.microsoft.com/office/drawing/2014/main" id="{8C2B3388-C3F3-7B69-9066-F8AD830D89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73" t="13317" r="11840" b="27735"/>
          <a:stretch/>
        </p:blipFill>
        <p:spPr bwMode="auto">
          <a:xfrm>
            <a:off x="838200" y="302884"/>
            <a:ext cx="8004848" cy="3594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FF2AE59-F679-3A22-62BD-DA3C592AAFA6}"/>
              </a:ext>
            </a:extLst>
          </p:cNvPr>
          <p:cNvSpPr txBox="1"/>
          <p:nvPr/>
        </p:nvSpPr>
        <p:spPr>
          <a:xfrm>
            <a:off x="6815328" y="4796220"/>
            <a:ext cx="25115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dirty="0">
                <a:solidFill>
                  <a:schemeClr val="bg1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NASA/JPL-Caltech/MSSS</a:t>
            </a:r>
            <a:endParaRPr lang="en-US" sz="1800" b="0" dirty="0">
              <a:solidFill>
                <a:schemeClr val="bg1"/>
              </a:solidFill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B5A4C3D-3C1A-2F93-E54E-1FD4C9E24BAC}"/>
              </a:ext>
            </a:extLst>
          </p:cNvPr>
          <p:cNvSpPr txBox="1"/>
          <p:nvPr/>
        </p:nvSpPr>
        <p:spPr>
          <a:xfrm>
            <a:off x="76200" y="0"/>
            <a:ext cx="1676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Mars</a:t>
            </a:r>
            <a:endParaRPr lang="en-US" dirty="0">
              <a:solidFill>
                <a:schemeClr val="bg1"/>
              </a:solidFill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49694C-AFE0-BB34-9C19-09678044522B}"/>
              </a:ext>
            </a:extLst>
          </p:cNvPr>
          <p:cNvSpPr txBox="1"/>
          <p:nvPr/>
        </p:nvSpPr>
        <p:spPr>
          <a:xfrm>
            <a:off x="2013774" y="3631880"/>
            <a:ext cx="152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Clear Sky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9636BC-B514-1CDF-83DB-B5A8021B1E60}"/>
              </a:ext>
            </a:extLst>
          </p:cNvPr>
          <p:cNvSpPr txBox="1"/>
          <p:nvPr/>
        </p:nvSpPr>
        <p:spPr>
          <a:xfrm>
            <a:off x="5414048" y="3631880"/>
            <a:ext cx="3429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Planet Sized Dust Storm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882935-149B-5603-D59A-3618AB49B12A}"/>
              </a:ext>
            </a:extLst>
          </p:cNvPr>
          <p:cNvSpPr txBox="1"/>
          <p:nvPr/>
        </p:nvSpPr>
        <p:spPr>
          <a:xfrm>
            <a:off x="0" y="4798410"/>
            <a:ext cx="53991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dirty="0">
                <a:solidFill>
                  <a:schemeClr val="bg1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Mars Reconnaissance Orbiter (MRO)</a:t>
            </a:r>
            <a:endParaRPr lang="en-US" sz="1800" b="0" dirty="0">
              <a:solidFill>
                <a:schemeClr val="bg1"/>
              </a:solidFill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61494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3">
            <a:extLst>
              <a:ext uri="{FF2B5EF4-FFF2-40B4-BE49-F238E27FC236}">
                <a16:creationId xmlns:a16="http://schemas.microsoft.com/office/drawing/2014/main" id="{C08888B0-6371-400D-7BD1-D83A89CCE6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5DAD1C21-BA57-4C61-0D32-086E41FDF87F}"/>
              </a:ext>
            </a:extLst>
          </p:cNvPr>
          <p:cNvSpPr/>
          <p:nvPr/>
        </p:nvSpPr>
        <p:spPr>
          <a:xfrm>
            <a:off x="3068991" y="535289"/>
            <a:ext cx="2876550" cy="4443590"/>
          </a:xfrm>
          <a:prstGeom prst="roundRect">
            <a:avLst>
              <a:gd name="adj" fmla="val 3851"/>
            </a:avLst>
          </a:prstGeom>
          <a:gradFill>
            <a:gsLst>
              <a:gs pos="44000">
                <a:schemeClr val="tx1"/>
              </a:gs>
              <a:gs pos="0">
                <a:schemeClr val="tx1"/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A71F9374-B1A0-825B-3489-BA067435663C}"/>
              </a:ext>
            </a:extLst>
          </p:cNvPr>
          <p:cNvSpPr/>
          <p:nvPr/>
        </p:nvSpPr>
        <p:spPr>
          <a:xfrm>
            <a:off x="6115270" y="535289"/>
            <a:ext cx="2876550" cy="4405658"/>
          </a:xfrm>
          <a:prstGeom prst="roundRect">
            <a:avLst>
              <a:gd name="adj" fmla="val 3851"/>
            </a:avLst>
          </a:prstGeom>
          <a:gradFill>
            <a:gsLst>
              <a:gs pos="44000">
                <a:schemeClr val="tx1"/>
              </a:gs>
              <a:gs pos="0">
                <a:schemeClr val="tx1"/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Work in progress:</a:t>
            </a:r>
          </a:p>
          <a:p>
            <a:pPr algn="ctr"/>
            <a:r>
              <a:rPr lang="en-US" dirty="0"/>
              <a:t>3D simulations of dust 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9EE5747-D3DE-5958-40F4-BDE375E4229E}"/>
              </a:ext>
            </a:extLst>
          </p:cNvPr>
          <p:cNvSpPr/>
          <p:nvPr/>
        </p:nvSpPr>
        <p:spPr>
          <a:xfrm>
            <a:off x="143635" y="528460"/>
            <a:ext cx="2876550" cy="4443589"/>
          </a:xfrm>
          <a:prstGeom prst="roundRect">
            <a:avLst>
              <a:gd name="adj" fmla="val 3851"/>
            </a:avLst>
          </a:prstGeom>
          <a:gradFill>
            <a:gsLst>
              <a:gs pos="44000">
                <a:schemeClr val="tx1"/>
              </a:gs>
              <a:gs pos="0">
                <a:schemeClr val="tx1"/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8AAFD9F-2D2F-6F6F-224E-B90B817055EC}"/>
              </a:ext>
            </a:extLst>
          </p:cNvPr>
          <p:cNvSpPr txBox="1"/>
          <p:nvPr/>
        </p:nvSpPr>
        <p:spPr>
          <a:xfrm>
            <a:off x="252467" y="595257"/>
            <a:ext cx="25908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sz="1600" b="0" dirty="0">
                <a:solidFill>
                  <a:schemeClr val="bg1"/>
                </a:solidFill>
                <a:latin typeface="Arial Narrow" panose="020B0604020202020204" pitchFamily="34" charset="0"/>
                <a:ea typeface="Helvetica Neue Thin" charset="0"/>
                <a:cs typeface="Arial Narrow" panose="020B0604020202020204" pitchFamily="34" charset="0"/>
              </a:rPr>
              <a:t>1D, NO surface, NO clouds</a:t>
            </a:r>
            <a:endParaRPr lang="en-US" sz="1600" b="0" dirty="0">
              <a:solidFill>
                <a:schemeClr val="bg1"/>
              </a:solidFill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40B6ED-CCDE-12B6-B2E5-8D5E7BDA748B}"/>
              </a:ext>
            </a:extLst>
          </p:cNvPr>
          <p:cNvSpPr txBox="1"/>
          <p:nvPr/>
        </p:nvSpPr>
        <p:spPr>
          <a:xfrm>
            <a:off x="3282247" y="601534"/>
            <a:ext cx="25908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sz="1600" b="0" dirty="0">
                <a:solidFill>
                  <a:schemeClr val="bg1"/>
                </a:solidFill>
                <a:latin typeface="Arial Narrow" panose="020B0604020202020204" pitchFamily="34" charset="0"/>
                <a:ea typeface="Helvetica Neue Thin" charset="0"/>
                <a:cs typeface="Arial Narrow" panose="020B0604020202020204" pitchFamily="34" charset="0"/>
              </a:rPr>
              <a:t>3D, surface, NO clouds</a:t>
            </a:r>
            <a:endParaRPr lang="en-US" sz="1600" b="0" dirty="0">
              <a:solidFill>
                <a:schemeClr val="bg1"/>
              </a:solidFill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pic>
        <p:nvPicPr>
          <p:cNvPr id="21" name="Picture 20" descr="A red and white planet&#10;&#10;Description automatically generated">
            <a:extLst>
              <a:ext uri="{FF2B5EF4-FFF2-40B4-BE49-F238E27FC236}">
                <a16:creationId xmlns:a16="http://schemas.microsoft.com/office/drawing/2014/main" id="{437EB995-9E53-734F-F7BB-819D483012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9140" y="995041"/>
            <a:ext cx="1782758" cy="1782758"/>
          </a:xfrm>
          <a:prstGeom prst="rect">
            <a:avLst/>
          </a:prstGeom>
        </p:spPr>
      </p:pic>
      <p:sp>
        <p:nvSpPr>
          <p:cNvPr id="26" name="AutoShape 4">
            <a:extLst>
              <a:ext uri="{FF2B5EF4-FFF2-40B4-BE49-F238E27FC236}">
                <a16:creationId xmlns:a16="http://schemas.microsoft.com/office/drawing/2014/main" id="{3A4520C0-0065-238C-7EBD-99B9F058B0D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9A454264-97E8-49AC-7823-CF5A65DB70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6114" y="2961961"/>
            <a:ext cx="2710266" cy="195019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615C9E1B-9BA5-B649-A5E7-A4985D721AE2}"/>
              </a:ext>
            </a:extLst>
          </p:cNvPr>
          <p:cNvSpPr txBox="1"/>
          <p:nvPr/>
        </p:nvSpPr>
        <p:spPr>
          <a:xfrm>
            <a:off x="6300733" y="601534"/>
            <a:ext cx="25908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sz="1600" b="0" dirty="0">
                <a:solidFill>
                  <a:schemeClr val="bg1"/>
                </a:solidFill>
                <a:latin typeface="Arial Narrow" panose="020B0604020202020204" pitchFamily="34" charset="0"/>
                <a:ea typeface="Helvetica Neue Thin" charset="0"/>
                <a:cs typeface="Arial Narrow" panose="020B0604020202020204" pitchFamily="34" charset="0"/>
              </a:rPr>
              <a:t>3D, surface, clouds</a:t>
            </a:r>
            <a:endParaRPr lang="en-US" sz="1600" b="0" dirty="0">
              <a:solidFill>
                <a:schemeClr val="bg1"/>
              </a:solidFill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pic>
        <p:nvPicPr>
          <p:cNvPr id="34" name="Picture 33" descr="A half of a planet&#10;&#10;Description automatically generated">
            <a:extLst>
              <a:ext uri="{FF2B5EF4-FFF2-40B4-BE49-F238E27FC236}">
                <a16:creationId xmlns:a16="http://schemas.microsoft.com/office/drawing/2014/main" id="{8BBE18F2-C3DC-119D-3E94-D66555B063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31550" y="964426"/>
            <a:ext cx="1843988" cy="1843988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7DBAAB6B-0628-99DE-7D6E-F5D8C620A13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19729"/>
          <a:stretch/>
        </p:blipFill>
        <p:spPr>
          <a:xfrm>
            <a:off x="3159613" y="2961961"/>
            <a:ext cx="2713434" cy="195019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5238853-02B6-B41F-0D5E-EE401A37DB6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61377" y="2959111"/>
            <a:ext cx="2784335" cy="195304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7948620-D7C3-5EBE-AEE5-13D8ED3CB097}"/>
              </a:ext>
            </a:extLst>
          </p:cNvPr>
          <p:cNvSpPr/>
          <p:nvPr/>
        </p:nvSpPr>
        <p:spPr>
          <a:xfrm>
            <a:off x="8028345" y="3003518"/>
            <a:ext cx="75360" cy="62582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close-up of a white sphere&#10;&#10;Description automatically generated">
            <a:extLst>
              <a:ext uri="{FF2B5EF4-FFF2-40B4-BE49-F238E27FC236}">
                <a16:creationId xmlns:a16="http://schemas.microsoft.com/office/drawing/2014/main" id="{165B7352-3E02-6979-35C4-16A39E39EDF0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clrChange>
              <a:clrFrom>
                <a:srgbClr val="373737"/>
              </a:clrFrom>
              <a:clrTo>
                <a:srgbClr val="373737">
                  <a:alpha val="0"/>
                </a:srgbClr>
              </a:clrTo>
            </a:clrChange>
            <a:alphaModFix amt="59000"/>
            <a:duotone>
              <a:prstClr val="black"/>
              <a:schemeClr val="accent2">
                <a:lumMod val="75000"/>
                <a:tint val="45000"/>
                <a:satMod val="400000"/>
              </a:schemeClr>
            </a:duotone>
          </a:blip>
          <a:srcRect r="2338"/>
          <a:stretch/>
        </p:blipFill>
        <p:spPr>
          <a:xfrm rot="2702888">
            <a:off x="-14270" y="892319"/>
            <a:ext cx="3124273" cy="198820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9968245-109D-A8D1-DE26-B4A0CC3249B6}"/>
              </a:ext>
            </a:extLst>
          </p:cNvPr>
          <p:cNvSpPr txBox="1"/>
          <p:nvPr/>
        </p:nvSpPr>
        <p:spPr>
          <a:xfrm>
            <a:off x="2859563" y="22548"/>
            <a:ext cx="37296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Mars Seasonal Variations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51DF89E-0CAB-737D-6F05-67E48A34B174}"/>
              </a:ext>
            </a:extLst>
          </p:cNvPr>
          <p:cNvSpPr/>
          <p:nvPr/>
        </p:nvSpPr>
        <p:spPr>
          <a:xfrm>
            <a:off x="3170020" y="571555"/>
            <a:ext cx="2713434" cy="4340597"/>
          </a:xfrm>
          <a:prstGeom prst="roundRect">
            <a:avLst/>
          </a:prstGeom>
          <a:solidFill>
            <a:schemeClr val="accent1">
              <a:alpha val="0"/>
            </a:schemeClr>
          </a:solidFill>
          <a:ln w="57150">
            <a:solidFill>
              <a:srgbClr val="2ACF2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70190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A71F9374-B1A0-825B-3489-BA067435663C}"/>
              </a:ext>
            </a:extLst>
          </p:cNvPr>
          <p:cNvSpPr/>
          <p:nvPr/>
        </p:nvSpPr>
        <p:spPr>
          <a:xfrm>
            <a:off x="6096410" y="512732"/>
            <a:ext cx="2873993" cy="4503032"/>
          </a:xfrm>
          <a:prstGeom prst="roundRect">
            <a:avLst>
              <a:gd name="adj" fmla="val 3851"/>
            </a:avLst>
          </a:prstGeom>
          <a:gradFill>
            <a:gsLst>
              <a:gs pos="44000">
                <a:schemeClr val="tx1"/>
              </a:gs>
              <a:gs pos="0">
                <a:schemeClr val="tx1"/>
              </a:gs>
              <a:gs pos="100000">
                <a:srgbClr val="644C06"/>
              </a:gs>
            </a:gsLst>
            <a:lin ang="5400000" scaled="1"/>
          </a:gradFill>
          <a:ln w="285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b="0" u="sng" dirty="0">
              <a:latin typeface="Arial Narrow" panose="020B0604020202020204" pitchFamily="34" charset="0"/>
              <a:cs typeface="Arial Narrow" panose="020B0604020202020204" pitchFamily="34" charset="0"/>
            </a:endParaRPr>
          </a:p>
          <a:p>
            <a:pPr algn="ctr"/>
            <a:endParaRPr lang="en-US" sz="1800" b="0" u="sng" dirty="0">
              <a:latin typeface="Arial Narrow" panose="020B0604020202020204" pitchFamily="34" charset="0"/>
              <a:cs typeface="Arial Narrow" panose="020B0604020202020204" pitchFamily="34" charset="0"/>
            </a:endParaRPr>
          </a:p>
          <a:p>
            <a:pPr algn="ctr"/>
            <a:endParaRPr lang="en-US" b="0" dirty="0">
              <a:latin typeface="Arial Narrow" panose="020B0604020202020204" pitchFamily="34" charset="0"/>
              <a:cs typeface="Arial Narrow" panose="020B0604020202020204" pitchFamily="34" charset="0"/>
            </a:endParaRPr>
          </a:p>
          <a:p>
            <a:pPr algn="ctr"/>
            <a:endParaRPr lang="en-US" b="0" dirty="0">
              <a:latin typeface="Arial Narrow" panose="020B0604020202020204" pitchFamily="34" charset="0"/>
              <a:cs typeface="Arial Narrow" panose="020B0604020202020204" pitchFamily="34" charset="0"/>
            </a:endParaRPr>
          </a:p>
          <a:p>
            <a:pPr algn="ctr"/>
            <a:endParaRPr lang="en-US" b="0" dirty="0"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5DAD1C21-BA57-4C61-0D32-086E41FDF87F}"/>
              </a:ext>
            </a:extLst>
          </p:cNvPr>
          <p:cNvSpPr/>
          <p:nvPr/>
        </p:nvSpPr>
        <p:spPr>
          <a:xfrm>
            <a:off x="3130348" y="526617"/>
            <a:ext cx="2864936" cy="4457700"/>
          </a:xfrm>
          <a:prstGeom prst="roundRect">
            <a:avLst>
              <a:gd name="adj" fmla="val 3851"/>
            </a:avLst>
          </a:prstGeom>
          <a:gradFill>
            <a:gsLst>
              <a:gs pos="44000">
                <a:schemeClr val="tx1"/>
              </a:gs>
              <a:gs pos="0">
                <a:schemeClr val="tx1"/>
              </a:gs>
              <a:gs pos="100000">
                <a:srgbClr val="532676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b="0" dirty="0">
              <a:latin typeface="Arial Narrow" panose="020B0604020202020204" pitchFamily="34" charset="0"/>
              <a:cs typeface="Arial Narrow" panose="020B0604020202020204" pitchFamily="34" charset="0"/>
            </a:endParaRPr>
          </a:p>
          <a:p>
            <a:pPr algn="ctr"/>
            <a:endParaRPr lang="en-US" sz="1800" b="0" dirty="0">
              <a:latin typeface="Arial Narrow" panose="020B0604020202020204" pitchFamily="34" charset="0"/>
              <a:cs typeface="Arial Narrow" panose="020B0604020202020204" pitchFamily="34" charset="0"/>
            </a:endParaRPr>
          </a:p>
          <a:p>
            <a:pPr algn="ctr"/>
            <a:endParaRPr lang="en-US" sz="1800" b="0" dirty="0">
              <a:latin typeface="Arial Narrow" panose="020B0604020202020204" pitchFamily="34" charset="0"/>
              <a:cs typeface="Arial Narrow" panose="020B0604020202020204" pitchFamily="34" charset="0"/>
            </a:endParaRPr>
          </a:p>
          <a:p>
            <a:pPr algn="ctr"/>
            <a:endParaRPr lang="en-US" sz="1800" b="0" dirty="0">
              <a:latin typeface="Arial Narrow" panose="020B0604020202020204" pitchFamily="34" charset="0"/>
              <a:cs typeface="Arial Narrow" panose="020B0604020202020204" pitchFamily="34" charset="0"/>
            </a:endParaRPr>
          </a:p>
          <a:p>
            <a:pPr algn="ctr"/>
            <a:endParaRPr lang="en-US" sz="1800" b="0" dirty="0">
              <a:latin typeface="Arial Narrow" panose="020B0604020202020204" pitchFamily="34" charset="0"/>
              <a:cs typeface="Arial Narrow" panose="020B0604020202020204" pitchFamily="34" charset="0"/>
            </a:endParaRPr>
          </a:p>
          <a:p>
            <a:pPr algn="ctr"/>
            <a:endParaRPr lang="en-US" sz="1800" b="0" dirty="0">
              <a:latin typeface="Arial Narrow" panose="020B0604020202020204" pitchFamily="34" charset="0"/>
              <a:cs typeface="Arial Narrow" panose="020B0604020202020204" pitchFamily="34" charset="0"/>
            </a:endParaRPr>
          </a:p>
          <a:p>
            <a:pPr algn="ctr"/>
            <a:endParaRPr lang="en-US" sz="1800" b="0" dirty="0">
              <a:latin typeface="Arial Narrow" panose="020B0604020202020204" pitchFamily="34" charset="0"/>
              <a:cs typeface="Arial Narrow" panose="020B0604020202020204" pitchFamily="34" charset="0"/>
            </a:endParaRPr>
          </a:p>
          <a:p>
            <a:pPr algn="ctr"/>
            <a:r>
              <a:rPr lang="en-US" sz="1800" b="0" dirty="0">
                <a:latin typeface="Arial Narrow" panose="020B0604020202020204" pitchFamily="34" charset="0"/>
                <a:cs typeface="Arial Narrow" panose="020B0604020202020204" pitchFamily="34" charset="0"/>
              </a:rPr>
              <a:t>Diameter: 4 m</a:t>
            </a:r>
          </a:p>
          <a:p>
            <a:pPr algn="ctr"/>
            <a:endParaRPr lang="en-US" sz="1800" b="0" dirty="0">
              <a:latin typeface="Arial Narrow" panose="020B0604020202020204" pitchFamily="34" charset="0"/>
              <a:cs typeface="Arial Narrow" panose="020B0604020202020204" pitchFamily="34" charset="0"/>
            </a:endParaRPr>
          </a:p>
          <a:p>
            <a:pPr algn="ctr"/>
            <a:r>
              <a:rPr lang="en-US" sz="1800" b="0" dirty="0">
                <a:latin typeface="Arial Narrow" panose="020B0604020202020204" pitchFamily="34" charset="0"/>
                <a:cs typeface="Arial Narrow" panose="020B0604020202020204" pitchFamily="34" charset="0"/>
              </a:rPr>
              <a:t>Range: 0.2-1.8 µm</a:t>
            </a:r>
          </a:p>
          <a:p>
            <a:pPr algn="ctr"/>
            <a:endParaRPr lang="en-US" sz="1800" b="0" dirty="0">
              <a:latin typeface="Arial Narrow" panose="020B0604020202020204" pitchFamily="34" charset="0"/>
              <a:cs typeface="Arial Narrow" panose="020B0604020202020204" pitchFamily="34" charset="0"/>
            </a:endParaRPr>
          </a:p>
          <a:p>
            <a:pPr algn="ctr"/>
            <a:r>
              <a:rPr lang="en-US" sz="1800" b="0" dirty="0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IWA: 58 mas at 0.3–1.0 µm</a:t>
            </a:r>
          </a:p>
          <a:p>
            <a:pPr algn="ctr"/>
            <a:endParaRPr lang="en-US" sz="1800" b="0" dirty="0">
              <a:solidFill>
                <a:schemeClr val="bg1"/>
              </a:solidFill>
              <a:latin typeface="Arial Narrow" panose="020B0604020202020204" pitchFamily="34" charset="0"/>
              <a:cs typeface="Arial Narrow" panose="020B0604020202020204" pitchFamily="34" charset="0"/>
            </a:endParaRPr>
          </a:p>
          <a:p>
            <a:pPr algn="ctr"/>
            <a:r>
              <a:rPr lang="en-US" sz="1800" b="0" dirty="0">
                <a:latin typeface="Arial Narrow" panose="020B0604020202020204" pitchFamily="34" charset="0"/>
                <a:cs typeface="Arial Narrow" panose="020B0604020202020204" pitchFamily="34" charset="0"/>
              </a:rPr>
              <a:t>Contrast: 1e-10</a:t>
            </a:r>
          </a:p>
          <a:p>
            <a:pPr algn="ctr"/>
            <a:endParaRPr lang="en-US" sz="1800" b="0" dirty="0">
              <a:solidFill>
                <a:schemeClr val="bg1"/>
              </a:solidFill>
              <a:latin typeface="Arial Narrow" panose="020B0604020202020204" pitchFamily="34" charset="0"/>
              <a:cs typeface="Arial Narrow" panose="020B0604020202020204" pitchFamily="34" charset="0"/>
            </a:endParaRPr>
          </a:p>
          <a:p>
            <a:pPr algn="ctr"/>
            <a:endParaRPr lang="en-US" sz="1800" b="0" dirty="0">
              <a:solidFill>
                <a:schemeClr val="bg1"/>
              </a:solidFill>
              <a:latin typeface="Arial Narrow" panose="020B0604020202020204" pitchFamily="34" charset="0"/>
              <a:cs typeface="Arial Narrow" panose="020B0604020202020204" pitchFamily="34" charset="0"/>
            </a:endParaRPr>
          </a:p>
          <a:p>
            <a:pPr algn="ctr"/>
            <a:endParaRPr lang="en-US" sz="1800" b="0" dirty="0">
              <a:solidFill>
                <a:schemeClr val="bg1"/>
              </a:solidFill>
              <a:latin typeface="Arial Narrow" panose="020B0604020202020204" pitchFamily="34" charset="0"/>
              <a:cs typeface="Arial Narrow" panose="020B0604020202020204" pitchFamily="34" charset="0"/>
            </a:endParaRPr>
          </a:p>
          <a:p>
            <a:pPr algn="ctr"/>
            <a:endParaRPr lang="en-US" sz="2000" b="0" dirty="0">
              <a:latin typeface="Arial Narrow" panose="020B0604020202020204" pitchFamily="34" charset="0"/>
              <a:cs typeface="Arial Narrow" panose="020B0604020202020204" pitchFamily="34" charset="0"/>
            </a:endParaRPr>
          </a:p>
          <a:p>
            <a:pPr algn="ctr"/>
            <a:endParaRPr lang="en-US" sz="1800" b="0" dirty="0">
              <a:latin typeface="Arial Narrow" panose="020B0604020202020204" pitchFamily="34" charset="0"/>
              <a:cs typeface="Arial Narrow" panose="020B0604020202020204" pitchFamily="34" charset="0"/>
            </a:endParaRPr>
          </a:p>
          <a:p>
            <a:pPr algn="ctr"/>
            <a:endParaRPr lang="en-US" sz="1800" b="0" dirty="0">
              <a:latin typeface="Arial Narrow" panose="020B0604020202020204" pitchFamily="34" charset="0"/>
              <a:cs typeface="Arial Narrow" panose="020B0604020202020204" pitchFamily="34" charset="0"/>
            </a:endParaRPr>
          </a:p>
          <a:p>
            <a:pPr algn="ctr"/>
            <a:endParaRPr lang="en-US" sz="1800" b="0" dirty="0">
              <a:latin typeface="Arial Narrow" panose="020B0604020202020204" pitchFamily="34" charset="0"/>
              <a:cs typeface="Arial Narrow" panose="020B0604020202020204" pitchFamily="34" charset="0"/>
            </a:endParaRPr>
          </a:p>
          <a:p>
            <a:pPr algn="ctr"/>
            <a:endParaRPr lang="en-US" sz="1800" b="0" dirty="0">
              <a:latin typeface="Arial Narrow" panose="020B0604020202020204" pitchFamily="34" charset="0"/>
              <a:cs typeface="Arial Narrow" panose="020B0604020202020204" pitchFamily="34" charset="0"/>
            </a:endParaRPr>
          </a:p>
          <a:p>
            <a:pPr algn="ctr"/>
            <a:endParaRPr lang="en-US" b="0" dirty="0"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9EE5747-D3DE-5958-40F4-BDE375E4229E}"/>
              </a:ext>
            </a:extLst>
          </p:cNvPr>
          <p:cNvSpPr/>
          <p:nvPr/>
        </p:nvSpPr>
        <p:spPr>
          <a:xfrm>
            <a:off x="181493" y="512732"/>
            <a:ext cx="2864936" cy="4457700"/>
          </a:xfrm>
          <a:prstGeom prst="roundRect">
            <a:avLst>
              <a:gd name="adj" fmla="val 3851"/>
            </a:avLst>
          </a:prstGeom>
          <a:gradFill>
            <a:gsLst>
              <a:gs pos="44000">
                <a:schemeClr val="tx1"/>
              </a:gs>
              <a:gs pos="0">
                <a:schemeClr val="tx1"/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b="0" u="sng" dirty="0">
              <a:latin typeface="Arial Narrow" panose="020B0604020202020204" pitchFamily="34" charset="0"/>
              <a:cs typeface="Arial Narrow" panose="020B0604020202020204" pitchFamily="34" charset="0"/>
            </a:endParaRPr>
          </a:p>
          <a:p>
            <a:pPr algn="ctr"/>
            <a:endParaRPr lang="en-US" sz="1800" b="0" u="sng" dirty="0">
              <a:latin typeface="Arial Narrow" panose="020B0604020202020204" pitchFamily="34" charset="0"/>
              <a:cs typeface="Arial Narrow" panose="020B0604020202020204" pitchFamily="34" charset="0"/>
            </a:endParaRPr>
          </a:p>
          <a:p>
            <a:pPr algn="ctr"/>
            <a:endParaRPr lang="en-US" sz="1800" b="0" u="sng" dirty="0">
              <a:latin typeface="Arial Narrow" panose="020B0604020202020204" pitchFamily="34" charset="0"/>
              <a:cs typeface="Arial Narrow" panose="020B0604020202020204" pitchFamily="34" charset="0"/>
            </a:endParaRPr>
          </a:p>
          <a:p>
            <a:pPr algn="ctr"/>
            <a:r>
              <a:rPr lang="en-US" sz="1800" b="0" dirty="0">
                <a:latin typeface="Arial Narrow" panose="020B0604020202020204" pitchFamily="34" charset="0"/>
                <a:cs typeface="Arial Narrow" panose="020B0604020202020204" pitchFamily="34" charset="0"/>
              </a:rPr>
              <a:t>Diameter: 15 m</a:t>
            </a:r>
          </a:p>
          <a:p>
            <a:pPr algn="ctr"/>
            <a:endParaRPr lang="en-US" sz="1800" b="0" u="sng" dirty="0">
              <a:latin typeface="Arial Narrow" panose="020B0604020202020204" pitchFamily="34" charset="0"/>
              <a:cs typeface="Arial Narrow" panose="020B0604020202020204" pitchFamily="34" charset="0"/>
            </a:endParaRPr>
          </a:p>
          <a:p>
            <a:pPr algn="ctr"/>
            <a:r>
              <a:rPr lang="en-US" sz="1800" b="0" dirty="0">
                <a:latin typeface="Arial Narrow" panose="020B0604020202020204" pitchFamily="34" charset="0"/>
                <a:cs typeface="Arial Narrow" panose="020B0604020202020204" pitchFamily="34" charset="0"/>
              </a:rPr>
              <a:t>Range: 0.2 – 2 µm</a:t>
            </a:r>
          </a:p>
          <a:p>
            <a:pPr algn="ctr"/>
            <a:endParaRPr lang="en-US" sz="1800" b="0" dirty="0">
              <a:latin typeface="Arial Narrow" panose="020B0604020202020204" pitchFamily="34" charset="0"/>
              <a:cs typeface="Arial Narrow" panose="020B0604020202020204" pitchFamily="34" charset="0"/>
            </a:endParaRPr>
          </a:p>
          <a:p>
            <a:pPr algn="ctr"/>
            <a:r>
              <a:rPr lang="en-US" sz="1800" b="0" dirty="0">
                <a:latin typeface="Arial Narrow" panose="020B0604020202020204" pitchFamily="34" charset="0"/>
                <a:cs typeface="Arial Narrow" panose="020B0604020202020204" pitchFamily="34" charset="0"/>
              </a:rPr>
              <a:t>IWA: 3.5 </a:t>
            </a:r>
            <a:r>
              <a:rPr lang="el-GR" sz="1800" b="0" dirty="0">
                <a:latin typeface="Arial Narrow" panose="020B0604020202020204" pitchFamily="34" charset="0"/>
                <a:cs typeface="Arial Narrow" panose="020B0604020202020204" pitchFamily="34" charset="0"/>
              </a:rPr>
              <a:t>λ/</a:t>
            </a:r>
            <a:r>
              <a:rPr lang="en-US" sz="1800" b="0" dirty="0">
                <a:latin typeface="Arial Narrow" panose="020B0604020202020204" pitchFamily="34" charset="0"/>
                <a:cs typeface="Arial Narrow" panose="020B0604020202020204" pitchFamily="34" charset="0"/>
              </a:rPr>
              <a:t>D</a:t>
            </a:r>
          </a:p>
          <a:p>
            <a:pPr algn="ctr"/>
            <a:endParaRPr lang="en-US" sz="1800" b="0" dirty="0">
              <a:latin typeface="Arial Narrow" panose="020B0604020202020204" pitchFamily="34" charset="0"/>
              <a:cs typeface="Arial Narrow" panose="020B0604020202020204" pitchFamily="34" charset="0"/>
            </a:endParaRPr>
          </a:p>
          <a:p>
            <a:pPr algn="ctr"/>
            <a:r>
              <a:rPr lang="en-US" sz="1800" b="0" dirty="0">
                <a:latin typeface="Arial Narrow" panose="020B0604020202020204" pitchFamily="34" charset="0"/>
                <a:cs typeface="Arial Narrow" panose="020B0604020202020204" pitchFamily="34" charset="0"/>
              </a:rPr>
              <a:t>Contrast: 1e-10</a:t>
            </a:r>
          </a:p>
          <a:p>
            <a:pPr algn="ctr"/>
            <a:endParaRPr lang="en-US" sz="1800" b="0" dirty="0">
              <a:latin typeface="Arial Narrow" panose="020B0604020202020204" pitchFamily="34" charset="0"/>
              <a:cs typeface="Arial Narrow" panose="020B0604020202020204" pitchFamily="34" charset="0"/>
            </a:endParaRPr>
          </a:p>
          <a:p>
            <a:pPr algn="ctr"/>
            <a:endParaRPr lang="en-US" sz="1800" b="0" dirty="0">
              <a:latin typeface="Arial Narrow" panose="020B0604020202020204" pitchFamily="34" charset="0"/>
              <a:cs typeface="Arial Narrow" panose="020B0604020202020204" pitchFamily="34" charset="0"/>
            </a:endParaRPr>
          </a:p>
          <a:p>
            <a:pPr algn="ctr"/>
            <a:endParaRPr lang="en-US" sz="1800" b="0" dirty="0">
              <a:latin typeface="Arial Narrow" panose="020B0604020202020204" pitchFamily="34" charset="0"/>
              <a:cs typeface="Arial Narrow" panose="020B0604020202020204" pitchFamily="34" charset="0"/>
            </a:endParaRPr>
          </a:p>
          <a:p>
            <a:pPr algn="ctr"/>
            <a:endParaRPr lang="en-US" sz="1800" b="0" dirty="0">
              <a:latin typeface="Arial Narrow" panose="020B0604020202020204" pitchFamily="34" charset="0"/>
              <a:cs typeface="Arial Narrow" panose="020B0604020202020204" pitchFamily="34" charset="0"/>
            </a:endParaRPr>
          </a:p>
          <a:p>
            <a:pPr algn="ctr"/>
            <a:endParaRPr lang="en-US" b="0" dirty="0"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pic>
        <p:nvPicPr>
          <p:cNvPr id="5" name="Picture 4" descr="A satellite in space with a yellow and black fan&#10;&#10;Description automatically generated">
            <a:extLst>
              <a:ext uri="{FF2B5EF4-FFF2-40B4-BE49-F238E27FC236}">
                <a16:creationId xmlns:a16="http://schemas.microsoft.com/office/drawing/2014/main" id="{B32CF297-31FC-5C23-52EE-AB42BE1C1A6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 l="11305" t="6359" b="5359"/>
          <a:stretch/>
        </p:blipFill>
        <p:spPr>
          <a:xfrm>
            <a:off x="3873929" y="3748690"/>
            <a:ext cx="1472342" cy="1099111"/>
          </a:xfrm>
          <a:prstGeom prst="rect">
            <a:avLst/>
          </a:prstGeom>
        </p:spPr>
      </p:pic>
      <p:pic>
        <p:nvPicPr>
          <p:cNvPr id="7" name="Picture 6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F9C10D38-5590-F0B8-C67C-35C702058F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0938" y="3753568"/>
            <a:ext cx="2764935" cy="1144280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E117BD9-08F4-3929-E6F2-84B7AD1B91D3}"/>
              </a:ext>
            </a:extLst>
          </p:cNvPr>
          <p:cNvSpPr/>
          <p:nvPr/>
        </p:nvSpPr>
        <p:spPr>
          <a:xfrm>
            <a:off x="571500" y="644613"/>
            <a:ext cx="2057400" cy="57271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 Narrow" panose="020B0604020202020204" pitchFamily="34" charset="0"/>
                <a:cs typeface="Arial Narrow" panose="020B0604020202020204" pitchFamily="34" charset="0"/>
              </a:rPr>
              <a:t>LUVOIR-A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C58D183F-B81B-14C0-9954-FA967A8BFC00}"/>
              </a:ext>
            </a:extLst>
          </p:cNvPr>
          <p:cNvSpPr/>
          <p:nvPr/>
        </p:nvSpPr>
        <p:spPr>
          <a:xfrm>
            <a:off x="3174312" y="646329"/>
            <a:ext cx="2802015" cy="572719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00" dirty="0" err="1">
                <a:latin typeface="Arial Narrow" panose="020B0604020202020204" pitchFamily="34" charset="0"/>
                <a:cs typeface="Arial Narrow" panose="020B0604020202020204" pitchFamily="34" charset="0"/>
              </a:rPr>
              <a:t>HabEx</a:t>
            </a:r>
            <a:r>
              <a:rPr lang="en-US" sz="2300" b="0" dirty="0">
                <a:latin typeface="Arial Narrow" panose="020B0604020202020204" pitchFamily="34" charset="0"/>
                <a:cs typeface="Arial Narrow" panose="020B0604020202020204" pitchFamily="34" charset="0"/>
              </a:rPr>
              <a:t> (Star Shade)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6609ABF2-3236-C8FA-3428-36CF2590149F}"/>
              </a:ext>
            </a:extLst>
          </p:cNvPr>
          <p:cNvSpPr/>
          <p:nvPr/>
        </p:nvSpPr>
        <p:spPr>
          <a:xfrm>
            <a:off x="6331915" y="627431"/>
            <a:ext cx="2456496" cy="570834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 Narrow" panose="020B0604020202020204" pitchFamily="34" charset="0"/>
                <a:cs typeface="Arial Narrow" panose="020B0604020202020204" pitchFamily="34" charset="0"/>
              </a:rPr>
              <a:t>HWO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F82B324-FC9A-071A-6743-ED6DA5D76FB6}"/>
              </a:ext>
            </a:extLst>
          </p:cNvPr>
          <p:cNvCxnSpPr/>
          <p:nvPr/>
        </p:nvCxnSpPr>
        <p:spPr>
          <a:xfrm>
            <a:off x="685800" y="1809750"/>
            <a:ext cx="18288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47C7AE9-22D4-16EE-B4A1-6D36094B002C}"/>
              </a:ext>
            </a:extLst>
          </p:cNvPr>
          <p:cNvCxnSpPr/>
          <p:nvPr/>
        </p:nvCxnSpPr>
        <p:spPr>
          <a:xfrm>
            <a:off x="685800" y="2419350"/>
            <a:ext cx="18288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8F51903-A324-0E0E-63B8-85ECC1473BE9}"/>
              </a:ext>
            </a:extLst>
          </p:cNvPr>
          <p:cNvCxnSpPr/>
          <p:nvPr/>
        </p:nvCxnSpPr>
        <p:spPr>
          <a:xfrm>
            <a:off x="685800" y="3486150"/>
            <a:ext cx="18288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E1FF533-F3FA-6DF9-4114-6BFB61D98795}"/>
              </a:ext>
            </a:extLst>
          </p:cNvPr>
          <p:cNvCxnSpPr/>
          <p:nvPr/>
        </p:nvCxnSpPr>
        <p:spPr>
          <a:xfrm>
            <a:off x="685800" y="2952750"/>
            <a:ext cx="18288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satellite dish on a black background&#10;&#10;Description automatically generated">
            <a:extLst>
              <a:ext uri="{FF2B5EF4-FFF2-40B4-BE49-F238E27FC236}">
                <a16:creationId xmlns:a16="http://schemas.microsoft.com/office/drawing/2014/main" id="{265F6190-6DA6-AF91-E006-3932FAF2D6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7161" y="3682550"/>
            <a:ext cx="2133600" cy="1200150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60073D8-97C2-4D87-7226-C13742CBD221}"/>
              </a:ext>
            </a:extLst>
          </p:cNvPr>
          <p:cNvCxnSpPr>
            <a:cxnSpLocks/>
          </p:cNvCxnSpPr>
          <p:nvPr/>
        </p:nvCxnSpPr>
        <p:spPr>
          <a:xfrm>
            <a:off x="3657600" y="1809750"/>
            <a:ext cx="1905000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342CE0D-76B9-3A1C-0BA9-81A9E1FB1031}"/>
              </a:ext>
            </a:extLst>
          </p:cNvPr>
          <p:cNvCxnSpPr>
            <a:cxnSpLocks/>
          </p:cNvCxnSpPr>
          <p:nvPr/>
        </p:nvCxnSpPr>
        <p:spPr>
          <a:xfrm>
            <a:off x="3657600" y="2419350"/>
            <a:ext cx="1905000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1FB6C2E-9B34-BA99-2AE9-C2AD00E342FC}"/>
              </a:ext>
            </a:extLst>
          </p:cNvPr>
          <p:cNvCxnSpPr>
            <a:cxnSpLocks/>
          </p:cNvCxnSpPr>
          <p:nvPr/>
        </p:nvCxnSpPr>
        <p:spPr>
          <a:xfrm>
            <a:off x="3657600" y="2953477"/>
            <a:ext cx="1905000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BD60F09-E4F4-E500-CD31-D7F2440BF686}"/>
              </a:ext>
            </a:extLst>
          </p:cNvPr>
          <p:cNvCxnSpPr>
            <a:cxnSpLocks/>
          </p:cNvCxnSpPr>
          <p:nvPr/>
        </p:nvCxnSpPr>
        <p:spPr>
          <a:xfrm>
            <a:off x="3657600" y="3486150"/>
            <a:ext cx="1905000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61FE1FB-8157-BC8D-F530-5764234B2DE4}"/>
              </a:ext>
            </a:extLst>
          </p:cNvPr>
          <p:cNvCxnSpPr>
            <a:cxnSpLocks/>
          </p:cNvCxnSpPr>
          <p:nvPr/>
        </p:nvCxnSpPr>
        <p:spPr>
          <a:xfrm>
            <a:off x="6580906" y="1809750"/>
            <a:ext cx="1905000" cy="0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1160ADC9-BF44-2084-6ADE-4005E256FB03}"/>
              </a:ext>
            </a:extLst>
          </p:cNvPr>
          <p:cNvCxnSpPr>
            <a:cxnSpLocks/>
          </p:cNvCxnSpPr>
          <p:nvPr/>
        </p:nvCxnSpPr>
        <p:spPr>
          <a:xfrm>
            <a:off x="6580906" y="2417750"/>
            <a:ext cx="1905000" cy="0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3ECAD4C-EB14-041A-675D-2F1702D11312}"/>
              </a:ext>
            </a:extLst>
          </p:cNvPr>
          <p:cNvCxnSpPr>
            <a:cxnSpLocks/>
          </p:cNvCxnSpPr>
          <p:nvPr/>
        </p:nvCxnSpPr>
        <p:spPr>
          <a:xfrm>
            <a:off x="6580906" y="2952750"/>
            <a:ext cx="1905000" cy="0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CFF1F66-5BF5-6A7B-474A-CF455AD3132B}"/>
              </a:ext>
            </a:extLst>
          </p:cNvPr>
          <p:cNvCxnSpPr>
            <a:cxnSpLocks/>
          </p:cNvCxnSpPr>
          <p:nvPr/>
        </p:nvCxnSpPr>
        <p:spPr>
          <a:xfrm>
            <a:off x="6580906" y="3503697"/>
            <a:ext cx="1905000" cy="0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30F1E816-0D11-B43A-D2F9-130A121B2DB8}"/>
              </a:ext>
            </a:extLst>
          </p:cNvPr>
          <p:cNvSpPr txBox="1"/>
          <p:nvPr/>
        </p:nvSpPr>
        <p:spPr>
          <a:xfrm>
            <a:off x="6171470" y="1417667"/>
            <a:ext cx="276493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0" dirty="0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Diameter: 6 m</a:t>
            </a:r>
          </a:p>
          <a:p>
            <a:pPr algn="ctr"/>
            <a:endParaRPr lang="en-US" sz="1800" b="0" dirty="0">
              <a:solidFill>
                <a:schemeClr val="bg1"/>
              </a:solidFill>
              <a:latin typeface="Arial Narrow" panose="020B0604020202020204" pitchFamily="34" charset="0"/>
              <a:cs typeface="Arial Narrow" panose="020B0604020202020204" pitchFamily="34" charset="0"/>
            </a:endParaRPr>
          </a:p>
          <a:p>
            <a:pPr algn="ctr"/>
            <a:r>
              <a:rPr lang="en-US" sz="1800" b="0" dirty="0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Range: 0.2 – 2 µm</a:t>
            </a:r>
          </a:p>
          <a:p>
            <a:pPr algn="ctr"/>
            <a:endParaRPr lang="en-US" sz="1800" b="0" dirty="0">
              <a:solidFill>
                <a:schemeClr val="bg1"/>
              </a:solidFill>
              <a:latin typeface="Arial Narrow" panose="020B0604020202020204" pitchFamily="34" charset="0"/>
              <a:cs typeface="Arial Narrow" panose="020B0604020202020204" pitchFamily="34" charset="0"/>
            </a:endParaRPr>
          </a:p>
          <a:p>
            <a:pPr algn="ctr"/>
            <a:r>
              <a:rPr lang="en-US" sz="1800" b="0" dirty="0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IWA: 3.5 </a:t>
            </a:r>
            <a:r>
              <a:rPr lang="el-GR" sz="1800" b="0" dirty="0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λ/</a:t>
            </a:r>
            <a:r>
              <a:rPr lang="en-US" sz="1800" b="0" dirty="0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D</a:t>
            </a:r>
          </a:p>
          <a:p>
            <a:pPr algn="ctr"/>
            <a:endParaRPr lang="en-US" sz="1800" b="0" dirty="0">
              <a:solidFill>
                <a:schemeClr val="bg1"/>
              </a:solidFill>
              <a:latin typeface="Arial Narrow" panose="020B0604020202020204" pitchFamily="34" charset="0"/>
              <a:cs typeface="Arial Narrow" panose="020B0604020202020204" pitchFamily="34" charset="0"/>
            </a:endParaRPr>
          </a:p>
          <a:p>
            <a:pPr algn="ctr"/>
            <a:r>
              <a:rPr lang="en-US" sz="1800" b="0" dirty="0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Contrast: 1e-10</a:t>
            </a:r>
          </a:p>
          <a:p>
            <a:pPr algn="ctr"/>
            <a:endParaRPr lang="en-US" sz="1800" b="0" dirty="0">
              <a:solidFill>
                <a:schemeClr val="bg1"/>
              </a:solidFill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31854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3">
            <a:extLst>
              <a:ext uri="{FF2B5EF4-FFF2-40B4-BE49-F238E27FC236}">
                <a16:creationId xmlns:a16="http://schemas.microsoft.com/office/drawing/2014/main" id="{C08888B0-6371-400D-7BD1-D83A89CCE6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A71F9374-B1A0-825B-3489-BA067435663C}"/>
              </a:ext>
            </a:extLst>
          </p:cNvPr>
          <p:cNvSpPr/>
          <p:nvPr/>
        </p:nvSpPr>
        <p:spPr>
          <a:xfrm>
            <a:off x="6115270" y="517367"/>
            <a:ext cx="2876550" cy="4423580"/>
          </a:xfrm>
          <a:prstGeom prst="roundRect">
            <a:avLst>
              <a:gd name="adj" fmla="val 3851"/>
            </a:avLst>
          </a:prstGeom>
          <a:gradFill>
            <a:gsLst>
              <a:gs pos="44000">
                <a:schemeClr val="tx1"/>
              </a:gs>
              <a:gs pos="0">
                <a:schemeClr val="tx1"/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5DAD1C21-BA57-4C61-0D32-086E41FDF87F}"/>
              </a:ext>
            </a:extLst>
          </p:cNvPr>
          <p:cNvSpPr/>
          <p:nvPr/>
        </p:nvSpPr>
        <p:spPr>
          <a:xfrm>
            <a:off x="3129452" y="510539"/>
            <a:ext cx="2876550" cy="4461511"/>
          </a:xfrm>
          <a:prstGeom prst="roundRect">
            <a:avLst>
              <a:gd name="adj" fmla="val 3851"/>
            </a:avLst>
          </a:prstGeom>
          <a:gradFill>
            <a:gsLst>
              <a:gs pos="44000">
                <a:schemeClr val="tx1"/>
              </a:gs>
              <a:gs pos="0">
                <a:schemeClr val="tx1"/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9EE5747-D3DE-5958-40F4-BDE375E4229E}"/>
              </a:ext>
            </a:extLst>
          </p:cNvPr>
          <p:cNvSpPr/>
          <p:nvPr/>
        </p:nvSpPr>
        <p:spPr>
          <a:xfrm>
            <a:off x="143635" y="510540"/>
            <a:ext cx="2876550" cy="4461510"/>
          </a:xfrm>
          <a:prstGeom prst="roundRect">
            <a:avLst>
              <a:gd name="adj" fmla="val 3851"/>
            </a:avLst>
          </a:prstGeom>
          <a:gradFill>
            <a:gsLst>
              <a:gs pos="44000">
                <a:schemeClr val="tx1"/>
              </a:gs>
              <a:gs pos="0">
                <a:schemeClr val="tx1"/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8AAFD9F-2D2F-6F6F-224E-B90B817055EC}"/>
              </a:ext>
            </a:extLst>
          </p:cNvPr>
          <p:cNvSpPr txBox="1"/>
          <p:nvPr/>
        </p:nvSpPr>
        <p:spPr>
          <a:xfrm>
            <a:off x="2623203" y="18395"/>
            <a:ext cx="376812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dirty="0">
                <a:solidFill>
                  <a:schemeClr val="bg1"/>
                </a:solidFill>
                <a:latin typeface="Arial Narrow" panose="020B0604020202020204" pitchFamily="34" charset="0"/>
                <a:ea typeface="Helvetica Neue Thin" charset="0"/>
                <a:cs typeface="Arial Narrow" panose="020B0604020202020204" pitchFamily="34" charset="0"/>
              </a:rPr>
              <a:t>Earth observed at 10 parsec </a:t>
            </a:r>
          </a:p>
        </p:txBody>
      </p:sp>
      <p:pic>
        <p:nvPicPr>
          <p:cNvPr id="14" name="Picture 13" descr="A close up of a planet&#10;&#10;Description automatically generated">
            <a:extLst>
              <a:ext uri="{FF2B5EF4-FFF2-40B4-BE49-F238E27FC236}">
                <a16:creationId xmlns:a16="http://schemas.microsoft.com/office/drawing/2014/main" id="{B77266FF-144B-C63D-0823-F0863AB3DC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574" y="580154"/>
            <a:ext cx="1379083" cy="137908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E56F83C-0334-90D5-646A-9F39949392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9614" y="2799490"/>
            <a:ext cx="8551019" cy="2103822"/>
          </a:xfrm>
          <a:prstGeom prst="rect">
            <a:avLst/>
          </a:prstGeom>
        </p:spPr>
      </p:pic>
      <p:pic>
        <p:nvPicPr>
          <p:cNvPr id="23" name="Picture 22" descr="A satellite dish on a black background&#10;&#10;Description automatically generated">
            <a:extLst>
              <a:ext uri="{FF2B5EF4-FFF2-40B4-BE49-F238E27FC236}">
                <a16:creationId xmlns:a16="http://schemas.microsoft.com/office/drawing/2014/main" id="{000B5853-3256-BEF4-04B9-6976531B69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408311">
            <a:off x="1331874" y="1883855"/>
            <a:ext cx="1574430" cy="885617"/>
          </a:xfrm>
          <a:prstGeom prst="rect">
            <a:avLst/>
          </a:prstGeom>
        </p:spPr>
      </p:pic>
      <p:pic>
        <p:nvPicPr>
          <p:cNvPr id="26" name="Picture 25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8B7CBC53-9768-538E-1F8A-CFA7B6C35F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39196" y="2028850"/>
            <a:ext cx="1676400" cy="693785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21" name="Picture 20" descr="A satellite in space with a yellow and black fan&#10;&#10;Description automatically generated">
            <a:extLst>
              <a:ext uri="{FF2B5EF4-FFF2-40B4-BE49-F238E27FC236}">
                <a16:creationId xmlns:a16="http://schemas.microsoft.com/office/drawing/2014/main" id="{63CE098B-C047-7A43-888F-1A7B2A6935D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 l="11305" t="6359" b="5359"/>
          <a:stretch/>
        </p:blipFill>
        <p:spPr>
          <a:xfrm>
            <a:off x="4306324" y="1460191"/>
            <a:ext cx="1472342" cy="1099111"/>
          </a:xfrm>
          <a:prstGeom prst="rect">
            <a:avLst/>
          </a:prstGeom>
        </p:spPr>
      </p:pic>
      <p:pic>
        <p:nvPicPr>
          <p:cNvPr id="27" name="Picture 26" descr="A close up of a planet&#10;&#10;Description automatically generated">
            <a:extLst>
              <a:ext uri="{FF2B5EF4-FFF2-40B4-BE49-F238E27FC236}">
                <a16:creationId xmlns:a16="http://schemas.microsoft.com/office/drawing/2014/main" id="{4F835692-F489-6E13-A887-46A9035B88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3555" y="611339"/>
            <a:ext cx="1259755" cy="1259755"/>
          </a:xfrm>
          <a:prstGeom prst="rect">
            <a:avLst/>
          </a:prstGeom>
        </p:spPr>
      </p:pic>
      <p:pic>
        <p:nvPicPr>
          <p:cNvPr id="28" name="Picture 27" descr="A close up of a planet&#10;&#10;Description automatically generated">
            <a:extLst>
              <a:ext uri="{FF2B5EF4-FFF2-40B4-BE49-F238E27FC236}">
                <a16:creationId xmlns:a16="http://schemas.microsoft.com/office/drawing/2014/main" id="{1DB79242-9F90-46E4-40D5-1A36284FE7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7662" y="593418"/>
            <a:ext cx="1305676" cy="1305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6148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3">
            <a:extLst>
              <a:ext uri="{FF2B5EF4-FFF2-40B4-BE49-F238E27FC236}">
                <a16:creationId xmlns:a16="http://schemas.microsoft.com/office/drawing/2014/main" id="{C08888B0-6371-400D-7BD1-D83A89CCE6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A71F9374-B1A0-825B-3489-BA067435663C}"/>
              </a:ext>
            </a:extLst>
          </p:cNvPr>
          <p:cNvSpPr/>
          <p:nvPr/>
        </p:nvSpPr>
        <p:spPr>
          <a:xfrm>
            <a:off x="6115270" y="517367"/>
            <a:ext cx="2876550" cy="4423580"/>
          </a:xfrm>
          <a:prstGeom prst="roundRect">
            <a:avLst>
              <a:gd name="adj" fmla="val 3851"/>
            </a:avLst>
          </a:prstGeom>
          <a:gradFill>
            <a:gsLst>
              <a:gs pos="44000">
                <a:schemeClr val="tx1"/>
              </a:gs>
              <a:gs pos="0">
                <a:schemeClr val="tx1"/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5DAD1C21-BA57-4C61-0D32-086E41FDF87F}"/>
              </a:ext>
            </a:extLst>
          </p:cNvPr>
          <p:cNvSpPr/>
          <p:nvPr/>
        </p:nvSpPr>
        <p:spPr>
          <a:xfrm>
            <a:off x="3129452" y="510539"/>
            <a:ext cx="2876550" cy="4461511"/>
          </a:xfrm>
          <a:prstGeom prst="roundRect">
            <a:avLst>
              <a:gd name="adj" fmla="val 3851"/>
            </a:avLst>
          </a:prstGeom>
          <a:gradFill>
            <a:gsLst>
              <a:gs pos="44000">
                <a:schemeClr val="tx1"/>
              </a:gs>
              <a:gs pos="0">
                <a:schemeClr val="tx1"/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9EE5747-D3DE-5958-40F4-BDE375E4229E}"/>
              </a:ext>
            </a:extLst>
          </p:cNvPr>
          <p:cNvSpPr/>
          <p:nvPr/>
        </p:nvSpPr>
        <p:spPr>
          <a:xfrm>
            <a:off x="143635" y="510540"/>
            <a:ext cx="2876550" cy="4461510"/>
          </a:xfrm>
          <a:prstGeom prst="roundRect">
            <a:avLst>
              <a:gd name="adj" fmla="val 3851"/>
            </a:avLst>
          </a:prstGeom>
          <a:gradFill>
            <a:gsLst>
              <a:gs pos="44000">
                <a:schemeClr val="tx1"/>
              </a:gs>
              <a:gs pos="0">
                <a:schemeClr val="tx1"/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8AAFD9F-2D2F-6F6F-224E-B90B817055EC}"/>
              </a:ext>
            </a:extLst>
          </p:cNvPr>
          <p:cNvSpPr txBox="1"/>
          <p:nvPr/>
        </p:nvSpPr>
        <p:spPr>
          <a:xfrm>
            <a:off x="2623203" y="18395"/>
            <a:ext cx="376812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dirty="0">
                <a:solidFill>
                  <a:schemeClr val="bg1"/>
                </a:solidFill>
                <a:latin typeface="Arial Narrow" panose="020B0604020202020204" pitchFamily="34" charset="0"/>
                <a:ea typeface="Helvetica Neue Thin" charset="0"/>
                <a:cs typeface="Arial Narrow" panose="020B0604020202020204" pitchFamily="34" charset="0"/>
              </a:rPr>
              <a:t>Mars observed at 10 parsec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14CC2DA-7563-25B8-1435-E806E49202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486" y="2722635"/>
            <a:ext cx="8809682" cy="2181311"/>
          </a:xfrm>
          <a:prstGeom prst="rect">
            <a:avLst/>
          </a:prstGeom>
        </p:spPr>
      </p:pic>
      <p:pic>
        <p:nvPicPr>
          <p:cNvPr id="4" name="Picture 3" descr="A satellite dish on a black background&#10;&#10;Description automatically generated">
            <a:extLst>
              <a:ext uri="{FF2B5EF4-FFF2-40B4-BE49-F238E27FC236}">
                <a16:creationId xmlns:a16="http://schemas.microsoft.com/office/drawing/2014/main" id="{288FBAEA-735F-9F8A-4395-5ED44BB569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408311">
            <a:off x="1331874" y="1883855"/>
            <a:ext cx="1574430" cy="885617"/>
          </a:xfrm>
          <a:prstGeom prst="rect">
            <a:avLst/>
          </a:prstGeom>
        </p:spPr>
      </p:pic>
      <p:pic>
        <p:nvPicPr>
          <p:cNvPr id="10" name="Picture 9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B169D7E7-A4A2-E6EA-3455-CE59D14C30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39196" y="2028850"/>
            <a:ext cx="1676400" cy="693785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5D719DE4-872B-D959-4343-550EEA00760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5649" t="15915" r="12066" b="9991"/>
          <a:stretch/>
        </p:blipFill>
        <p:spPr>
          <a:xfrm>
            <a:off x="3290565" y="595825"/>
            <a:ext cx="1285238" cy="1402066"/>
          </a:xfrm>
          <a:prstGeom prst="rect">
            <a:avLst/>
          </a:prstGeom>
        </p:spPr>
      </p:pic>
      <p:pic>
        <p:nvPicPr>
          <p:cNvPr id="8" name="Picture 7" descr="A satellite in space with a yellow and black fan&#10;&#10;Description automatically generated">
            <a:extLst>
              <a:ext uri="{FF2B5EF4-FFF2-40B4-BE49-F238E27FC236}">
                <a16:creationId xmlns:a16="http://schemas.microsoft.com/office/drawing/2014/main" id="{0095B3D9-CBB3-CC6E-364F-68EF4CD3F05C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 l="11305" t="6359" b="5359"/>
          <a:stretch/>
        </p:blipFill>
        <p:spPr>
          <a:xfrm>
            <a:off x="4318849" y="1440197"/>
            <a:ext cx="1472342" cy="1099111"/>
          </a:xfrm>
          <a:prstGeom prst="rect">
            <a:avLst/>
          </a:prstGeom>
        </p:spPr>
      </p:pic>
      <p:pic>
        <p:nvPicPr>
          <p:cNvPr id="16" name="Picture 15" descr="A screenshot of a cell phone&#10;&#10;Description automatically generated">
            <a:extLst>
              <a:ext uri="{FF2B5EF4-FFF2-40B4-BE49-F238E27FC236}">
                <a16:creationId xmlns:a16="http://schemas.microsoft.com/office/drawing/2014/main" id="{170BE997-3740-8686-C9FB-5393F377DEC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5649" t="15915" r="12066" b="9991"/>
          <a:stretch/>
        </p:blipFill>
        <p:spPr>
          <a:xfrm>
            <a:off x="6182982" y="598614"/>
            <a:ext cx="1285238" cy="1402066"/>
          </a:xfrm>
          <a:prstGeom prst="rect">
            <a:avLst/>
          </a:prstGeom>
        </p:spPr>
      </p:pic>
      <p:pic>
        <p:nvPicPr>
          <p:cNvPr id="20" name="Picture 19" descr="A screenshot of a cell phone&#10;&#10;Description automatically generated">
            <a:extLst>
              <a:ext uri="{FF2B5EF4-FFF2-40B4-BE49-F238E27FC236}">
                <a16:creationId xmlns:a16="http://schemas.microsoft.com/office/drawing/2014/main" id="{0596E633-4544-1435-40CA-FEFBDCFA409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5649" t="15915" r="12066" b="9991"/>
          <a:stretch/>
        </p:blipFill>
        <p:spPr>
          <a:xfrm>
            <a:off x="279488" y="595825"/>
            <a:ext cx="1285238" cy="1402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7036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19947</TotalTime>
  <Words>623</Words>
  <Application>Microsoft Macintosh PowerPoint</Application>
  <PresentationFormat>On-screen Show (16:9)</PresentationFormat>
  <Paragraphs>127</Paragraphs>
  <Slides>11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Arial Narrow</vt:lpstr>
      <vt:lpstr>Calibri</vt:lpstr>
      <vt:lpstr>Times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Payne, Allison (GSFC-693.0)[Southeastern Universities Research Assoc.]</cp:lastModifiedBy>
  <cp:revision>5</cp:revision>
  <dcterms:modified xsi:type="dcterms:W3CDTF">2024-01-08T23:48:38Z</dcterms:modified>
</cp:coreProperties>
</file>